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78" r:id="rId2"/>
    <p:sldId id="2253" r:id="rId3"/>
    <p:sldId id="2341" r:id="rId4"/>
    <p:sldId id="2405" r:id="rId5"/>
    <p:sldId id="2342" r:id="rId6"/>
    <p:sldId id="2406" r:id="rId7"/>
    <p:sldId id="2346" r:id="rId8"/>
    <p:sldId id="2401" r:id="rId9"/>
    <p:sldId id="700" r:id="rId10"/>
    <p:sldId id="2384" r:id="rId11"/>
    <p:sldId id="2397" r:id="rId12"/>
    <p:sldId id="711" r:id="rId13"/>
    <p:sldId id="2416" r:id="rId14"/>
    <p:sldId id="730" r:id="rId15"/>
    <p:sldId id="715" r:id="rId16"/>
    <p:sldId id="713" r:id="rId17"/>
    <p:sldId id="717" r:id="rId18"/>
    <p:sldId id="721" r:id="rId19"/>
    <p:sldId id="2408" r:id="rId20"/>
    <p:sldId id="2409" r:id="rId21"/>
    <p:sldId id="2410" r:id="rId22"/>
    <p:sldId id="2411" r:id="rId23"/>
    <p:sldId id="2407" r:id="rId24"/>
    <p:sldId id="718" r:id="rId25"/>
    <p:sldId id="2412" r:id="rId26"/>
    <p:sldId id="2413" r:id="rId27"/>
    <p:sldId id="726" r:id="rId28"/>
    <p:sldId id="731" r:id="rId29"/>
    <p:sldId id="2414" r:id="rId30"/>
    <p:sldId id="2386" r:id="rId31"/>
    <p:sldId id="716" r:id="rId32"/>
    <p:sldId id="732" r:id="rId33"/>
    <p:sldId id="724" r:id="rId34"/>
    <p:sldId id="725" r:id="rId35"/>
    <p:sldId id="727" r:id="rId36"/>
    <p:sldId id="729" r:id="rId37"/>
    <p:sldId id="719" r:id="rId38"/>
    <p:sldId id="2403" r:id="rId39"/>
    <p:sldId id="2404" r:id="rId40"/>
    <p:sldId id="2368" r:id="rId41"/>
    <p:sldId id="2371" r:id="rId42"/>
    <p:sldId id="2415" r:id="rId43"/>
    <p:sldId id="2398" r:id="rId44"/>
    <p:sldId id="2387" r:id="rId45"/>
    <p:sldId id="2352" r:id="rId46"/>
    <p:sldId id="2348" r:id="rId47"/>
    <p:sldId id="2388" r:id="rId48"/>
    <p:sldId id="2349" r:id="rId49"/>
    <p:sldId id="2350" r:id="rId50"/>
    <p:sldId id="2392" r:id="rId51"/>
    <p:sldId id="2391" r:id="rId52"/>
    <p:sldId id="2393" r:id="rId53"/>
    <p:sldId id="2353" r:id="rId54"/>
    <p:sldId id="2355" r:id="rId55"/>
    <p:sldId id="2394" r:id="rId56"/>
    <p:sldId id="2360" r:id="rId57"/>
    <p:sldId id="2395" r:id="rId58"/>
    <p:sldId id="2361" r:id="rId59"/>
    <p:sldId id="2366" r:id="rId60"/>
    <p:sldId id="2356" r:id="rId61"/>
    <p:sldId id="2396" r:id="rId62"/>
    <p:sldId id="340" r:id="rId63"/>
    <p:sldId id="2362" r:id="rId64"/>
    <p:sldId id="337" r:id="rId65"/>
    <p:sldId id="2400" r:id="rId66"/>
    <p:sldId id="2402" r:id="rId67"/>
    <p:sldId id="1562" r:id="rId6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 id="{CCF597F8-0F90-52B1-F925-7EE32040DA8A}" name="Tianjian Li" initials="TL" userId="S::tli104@jh.edu::503e8ea7-3d63-4c0d-9464-605bc52cb3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2FF"/>
    <a:srgbClr val="D7F4FF"/>
    <a:srgbClr val="E8F6DA"/>
    <a:srgbClr val="DFFFCD"/>
    <a:srgbClr val="EAEEFE"/>
    <a:srgbClr val="00D6FF"/>
    <a:srgbClr val="FFD2C9"/>
    <a:srgbClr val="FFF7F1"/>
    <a:srgbClr val="514C49"/>
    <a:srgbClr val="F9FB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034CA1-BA77-404B-9525-77576C7E899A}" v="39" dt="2024-11-07T15:52:27.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44"/>
    <p:restoredTop sz="79856"/>
  </p:normalViewPr>
  <p:slideViewPr>
    <p:cSldViewPr snapToGrid="0">
      <p:cViewPr>
        <p:scale>
          <a:sx n="114" d="100"/>
          <a:sy n="114" d="100"/>
        </p:scale>
        <p:origin x="144" y="144"/>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Proportional (τ = 1)</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2.67</c:v>
                </c:pt>
                <c:pt idx="1">
                  <c:v>3.1</c:v>
                </c:pt>
                <c:pt idx="2">
                  <c:v>4.2300000000000004</c:v>
                </c:pt>
                <c:pt idx="3">
                  <c:v>4.09</c:v>
                </c:pt>
                <c:pt idx="4">
                  <c:v>3.5225</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Uniform (τ = 100)</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3.02</c:v>
                </c:pt>
                <c:pt idx="1">
                  <c:v>2.88</c:v>
                </c:pt>
                <c:pt idx="2">
                  <c:v>2.76</c:v>
                </c:pt>
                <c:pt idx="3">
                  <c:v>3.01</c:v>
                </c:pt>
                <c:pt idx="4">
                  <c:v>2.9175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Order Matters (Choi et al., 2023)</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2.77</c:v>
                </c:pt>
                <c:pt idx="1">
                  <c:v>2.76</c:v>
                </c:pt>
                <c:pt idx="2">
                  <c:v>3.23</c:v>
                </c:pt>
                <c:pt idx="3">
                  <c:v>3.26</c:v>
                </c:pt>
                <c:pt idx="4">
                  <c:v>3.0049999999999999</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Unimax (Chung et al., 2023)</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2.98</c:v>
                </c:pt>
                <c:pt idx="1">
                  <c:v>2.91</c:v>
                </c:pt>
                <c:pt idx="2">
                  <c:v>2.85</c:v>
                </c:pt>
                <c:pt idx="3">
                  <c:v>3.06</c:v>
                </c:pt>
                <c:pt idx="4">
                  <c:v>2.95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Thank you for having me! It's an honor to be here! </a:t>
            </a: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864DA51-025E-308A-BDA3-88A33A5D2A11}"/>
            </a:ext>
          </a:extLst>
        </p:cNvPr>
        <p:cNvGrpSpPr/>
        <p:nvPr/>
      </p:nvGrpSpPr>
      <p:grpSpPr>
        <a:xfrm>
          <a:off x="0" y="0"/>
          <a:ext cx="0" cy="0"/>
          <a:chOff x="0" y="0"/>
          <a:chExt cx="0" cy="0"/>
        </a:xfrm>
      </p:grpSpPr>
      <p:sp>
        <p:nvSpPr>
          <p:cNvPr id="201" name="Google Shape;201;g1eee7240434_0_284:notes">
            <a:extLst>
              <a:ext uri="{FF2B5EF4-FFF2-40B4-BE49-F238E27FC236}">
                <a16:creationId xmlns:a16="http://schemas.microsoft.com/office/drawing/2014/main" id="{154866FF-6B4F-D98E-AC70-248497D51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ee7240434_0_284:notes">
            <a:extLst>
              <a:ext uri="{FF2B5EF4-FFF2-40B4-BE49-F238E27FC236}">
                <a16:creationId xmlns:a16="http://schemas.microsoft.com/office/drawing/2014/main" id="{9173FB3D-2BF4-A0C1-583D-5B8AE17F6B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3355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Specifically the motivating question is … .for example,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p:txBody>
      </p:sp>
      <p:sp>
        <p:nvSpPr>
          <p:cNvPr id="4" name="Slide Number Placeholder 3"/>
          <p:cNvSpPr>
            <a:spLocks noGrp="1"/>
          </p:cNvSpPr>
          <p:nvPr>
            <p:ph type="sldNum" sz="quarter" idx="5"/>
          </p:nvPr>
        </p:nvSpPr>
        <p:spPr/>
        <p:txBody>
          <a:bodyPr/>
          <a:lstStyle/>
          <a:p>
            <a:fld id="{EF79F371-3862-4534-BA58-4E7EFD6CBEB2}" type="slidenum">
              <a:rPr lang="en-US" smtClean="0"/>
              <a:t>12</a:t>
            </a:fld>
            <a:endParaRPr lang="en-US"/>
          </a:p>
        </p:txBody>
      </p:sp>
    </p:spTree>
    <p:extLst>
      <p:ext uri="{BB962C8B-B14F-4D97-AF65-F5344CB8AC3E}">
        <p14:creationId xmlns:p14="http://schemas.microsoft.com/office/powerpoint/2010/main" val="3285976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764EA-C617-74A2-5671-EF7378395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193ED-4F7D-9A5B-B132-84ADAEF98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91478-149D-9F0A-473D-5E78DE07B314}"/>
              </a:ext>
            </a:extLst>
          </p:cNvPr>
          <p:cNvSpPr>
            <a:spLocks noGrp="1"/>
          </p:cNvSpPr>
          <p:nvPr>
            <p:ph type="body" idx="1"/>
          </p:nvPr>
        </p:nvSpPr>
        <p:spPr/>
        <p:txBody>
          <a:bodyPr/>
          <a:lstStyle/>
          <a:p>
            <a:pPr marL="171450" indent="-171450">
              <a:buFontTx/>
              <a:buChar char="-"/>
            </a:pPr>
            <a:r>
              <a:rPr lang="en-US" dirty="0"/>
              <a:t>To study this question, we define the concept of an "effective cut-off" for an LLM ….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DDFBC11-8E37-03FF-B646-E5212BEA159D}"/>
              </a:ext>
            </a:extLst>
          </p:cNvPr>
          <p:cNvSpPr>
            <a:spLocks noGrp="1"/>
          </p:cNvSpPr>
          <p:nvPr>
            <p:ph type="sldNum" sz="quarter" idx="5"/>
          </p:nvPr>
        </p:nvSpPr>
        <p:spPr/>
        <p:txBody>
          <a:bodyPr/>
          <a:lstStyle/>
          <a:p>
            <a:fld id="{EF79F371-3862-4534-BA58-4E7EFD6CBEB2}" type="slidenum">
              <a:rPr lang="en-US" smtClean="0"/>
              <a:t>13</a:t>
            </a:fld>
            <a:endParaRPr lang="en-US"/>
          </a:p>
        </p:txBody>
      </p:sp>
    </p:spTree>
    <p:extLst>
      <p:ext uri="{BB962C8B-B14F-4D97-AF65-F5344CB8AC3E}">
        <p14:creationId xmlns:p14="http://schemas.microsoft.com/office/powerpoint/2010/main" val="2673211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definition, we pose the central question: Are effective and reported cut-offs in LLMs the same?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hypothesize that  ….  because reported cut-offs typically refer only to the most recent version of a resource seen during training, potentially overlooking other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a model is trained on a specific Wikipedia dump from October 2024, a naïve view is to think that the model should remember all the information from the latest version of Wikipedia.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other versions of the same Wikipedia documents might be present in the model's training data which would skew model’s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14</a:t>
            </a:fld>
            <a:endParaRPr lang="en-US"/>
          </a:p>
        </p:txBody>
      </p:sp>
    </p:spTree>
    <p:extLst>
      <p:ext uri="{BB962C8B-B14F-4D97-AF65-F5344CB8AC3E}">
        <p14:creationId xmlns:p14="http://schemas.microsoft.com/office/powerpoint/2010/main" val="228209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investigate this, we estimate effective cut-offs by creating time-spanning datasets and measuring perplexity across the data, identifying effective cut-offs from these measurements. Importantly, our method for estimating effective cut-offs does not require access to the model's pre-trained data, although we later verify our results using ground truth data.</a:t>
            </a:r>
          </a:p>
          <a:p>
            <a:endParaRPr lang="en-US" dirty="0"/>
          </a:p>
          <a:p>
            <a:r>
              <a:rPr lang="en-US" dirty="0"/>
              <a:t>We constructed a dataset from Wikipedia, we collected the 5,000 most edited topics by edit number and scraped versions of these documents monthly from April 2016 to April 2023. This resulted in a total of 5,000 topics over 84 months, forming the </a:t>
            </a:r>
            <a:r>
              <a:rPr lang="en-US" dirty="0" err="1"/>
              <a:t>WikiSpan</a:t>
            </a:r>
            <a:r>
              <a:rPr lang="en-US" dirty="0"/>
              <a:t> dataset. A document in </a:t>
            </a:r>
            <a:r>
              <a:rPr lang="en-US" dirty="0" err="1"/>
              <a:t>WikiSpan</a:t>
            </a:r>
            <a:r>
              <a:rPr lang="en-US" dirty="0"/>
              <a:t> is simply a version of a Wikipedia topic at a specific time.</a:t>
            </a:r>
          </a:p>
          <a:p>
            <a:endParaRPr lang="en-US" dirty="0"/>
          </a:p>
          <a:p>
            <a:r>
              <a:rPr lang="en-US" dirty="0"/>
              <a:t>I’ll also note that … </a:t>
            </a:r>
          </a:p>
        </p:txBody>
      </p:sp>
      <p:sp>
        <p:nvSpPr>
          <p:cNvPr id="4" name="Slide Number Placeholder 3"/>
          <p:cNvSpPr>
            <a:spLocks noGrp="1"/>
          </p:cNvSpPr>
          <p:nvPr>
            <p:ph type="sldNum" sz="quarter" idx="5"/>
          </p:nvPr>
        </p:nvSpPr>
        <p:spPr/>
        <p:txBody>
          <a:bodyPr/>
          <a:lstStyle/>
          <a:p>
            <a:fld id="{EF79F371-3862-4534-BA58-4E7EFD6CBEB2}" type="slidenum">
              <a:rPr lang="en-US" smtClean="0"/>
              <a:t>15</a:t>
            </a:fld>
            <a:endParaRPr lang="en-US"/>
          </a:p>
        </p:txBody>
      </p:sp>
    </p:spTree>
    <p:extLst>
      <p:ext uri="{BB962C8B-B14F-4D97-AF65-F5344CB8AC3E}">
        <p14:creationId xmlns:p14="http://schemas.microsoft.com/office/powerpoint/2010/main" val="295465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document in </a:t>
            </a:r>
            <a:r>
              <a:rPr lang="en-US" dirty="0" err="1"/>
              <a:t>WikiSpan</a:t>
            </a:r>
            <a:r>
              <a:rPr lang="en-US" dirty="0"/>
              <a:t> is simply a version of a Wikipedia topic T at time M. </a:t>
            </a:r>
          </a:p>
          <a:p>
            <a:endParaRPr lang="en-US" dirty="0"/>
          </a:p>
          <a:p>
            <a:r>
              <a:rPr lang="en-US" dirty="0"/>
              <a:t>For each topic, we measured the perplexity of the first 512 tokens across all months, allowing us to generate perplexity curves. </a:t>
            </a:r>
          </a:p>
          <a:p>
            <a:r>
              <a:rPr lang="en-US" dirty="0"/>
              <a:t>For example, the perplexity of the Wikipedia topic "Liverpool" under the Pythia model is shown here, with each point representing the perplexity of a document at a specific date.</a:t>
            </a:r>
          </a:p>
        </p:txBody>
      </p:sp>
      <p:sp>
        <p:nvSpPr>
          <p:cNvPr id="4" name="Slide Number Placeholder 3"/>
          <p:cNvSpPr>
            <a:spLocks noGrp="1"/>
          </p:cNvSpPr>
          <p:nvPr>
            <p:ph type="sldNum" sz="quarter" idx="5"/>
          </p:nvPr>
        </p:nvSpPr>
        <p:spPr/>
        <p:txBody>
          <a:bodyPr/>
          <a:lstStyle/>
          <a:p>
            <a:fld id="{EF79F371-3862-4534-BA58-4E7EFD6CBEB2}" type="slidenum">
              <a:rPr lang="en-US" smtClean="0"/>
              <a:t>16</a:t>
            </a:fld>
            <a:endParaRPr lang="en-US"/>
          </a:p>
        </p:txBody>
      </p:sp>
    </p:spTree>
    <p:extLst>
      <p:ext uri="{BB962C8B-B14F-4D97-AF65-F5344CB8AC3E}">
        <p14:creationId xmlns:p14="http://schemas.microsoft.com/office/powerpoint/2010/main" val="298912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aggregate these perplexity curves  across topics to obtain a single curve for each model. </a:t>
            </a:r>
          </a:p>
          <a:p>
            <a:r>
              <a:rPr lang="en-US" dirty="0"/>
              <a:t>During this averaging we use 95% truncated mean to remove outliers as some documents temporarily became stub articles before reverting.</a:t>
            </a:r>
          </a:p>
          <a:p>
            <a:r>
              <a:rPr lang="en-US" dirty="0"/>
              <a:t>After obtaining complexity curves for each model, we perform 0-1 normalization across the entire time span to convert perplexities into relative perplexities. This normalization allows us to compare results across different model families, as perplexities are usually not comparable due to differences in model architecture and pre-training data.</a:t>
            </a:r>
          </a:p>
          <a:p>
            <a:endParaRPr lang="en-US" dirty="0"/>
          </a:p>
          <a:p>
            <a:r>
              <a:rPr lang="en-US" dirty="0"/>
              <a:t>Now given these perplexity trends for each models, let’s see how their cutoffs look like. </a:t>
            </a:r>
          </a:p>
          <a:p>
            <a:endParaRPr lang="en-US" dirty="0"/>
          </a:p>
          <a:p>
            <a:r>
              <a:rPr lang="en-US" dirty="0"/>
              <a:t>Finally, we identify the effective cut-offs of these models as the argument of the relative perplexity curves, indicated by the red line.</a:t>
            </a:r>
          </a:p>
        </p:txBody>
      </p:sp>
      <p:sp>
        <p:nvSpPr>
          <p:cNvPr id="4" name="Slide Number Placeholder 3"/>
          <p:cNvSpPr>
            <a:spLocks noGrp="1"/>
          </p:cNvSpPr>
          <p:nvPr>
            <p:ph type="sldNum" sz="quarter" idx="5"/>
          </p:nvPr>
        </p:nvSpPr>
        <p:spPr/>
        <p:txBody>
          <a:bodyPr/>
          <a:lstStyle/>
          <a:p>
            <a:fld id="{EF79F371-3862-4534-BA58-4E7EFD6CBEB2}" type="slidenum">
              <a:rPr lang="en-US" smtClean="0"/>
              <a:t>17</a:t>
            </a:fld>
            <a:endParaRPr lang="en-US"/>
          </a:p>
        </p:txBody>
      </p:sp>
    </p:spTree>
    <p:extLst>
      <p:ext uri="{BB962C8B-B14F-4D97-AF65-F5344CB8AC3E}">
        <p14:creationId xmlns:p14="http://schemas.microsoft.com/office/powerpoint/2010/main" val="137611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results: We first consider models trained on C4. The first model is </a:t>
            </a:r>
            <a:r>
              <a:rPr lang="en-US" dirty="0" err="1"/>
              <a:t>RedPajamas</a:t>
            </a:r>
            <a:r>
              <a:rPr lang="en-US" dirty="0"/>
              <a:t>, which uses w Wikipedia dump from March 2023 dump, which we take as the reported cut-off date. </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18</a:t>
            </a:fld>
            <a:endParaRPr lang="en-US"/>
          </a:p>
        </p:txBody>
      </p:sp>
    </p:spTree>
    <p:extLst>
      <p:ext uri="{BB962C8B-B14F-4D97-AF65-F5344CB8AC3E}">
        <p14:creationId xmlns:p14="http://schemas.microsoft.com/office/powerpoint/2010/main" val="402630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42FB0-0928-8448-2659-1FB05F30B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3407-4AC8-AEE5-AF4C-CE0C5BB45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AAE7C-2728-A6C7-C40F-9FA03AC12B72}"/>
              </a:ext>
            </a:extLst>
          </p:cNvPr>
          <p:cNvSpPr>
            <a:spLocks noGrp="1"/>
          </p:cNvSpPr>
          <p:nvPr>
            <p:ph type="body" idx="1"/>
          </p:nvPr>
        </p:nvSpPr>
        <p:spPr/>
        <p:txBody>
          <a:bodyPr/>
          <a:lstStyle/>
          <a:p>
            <a:r>
              <a:rPr lang="en-US" dirty="0"/>
              <a:t>Here is the results: … </a:t>
            </a:r>
          </a:p>
          <a:p>
            <a:endParaRPr lang="en-US" dirty="0"/>
          </a:p>
          <a:p>
            <a:r>
              <a:rPr lang="en-US" dirty="0"/>
              <a:t>Our results show that </a:t>
            </a:r>
            <a:r>
              <a:rPr lang="en-US" dirty="0" err="1"/>
              <a:t>whilethe</a:t>
            </a:r>
            <a:r>
              <a:rPr lang="en-US" dirty="0"/>
              <a:t> effective cut-off is much earlier than the claimed cut-off dated, around mid-2019.</a:t>
            </a:r>
          </a:p>
          <a:p>
            <a:endParaRPr lang="en-US" dirty="0"/>
          </a:p>
        </p:txBody>
      </p:sp>
      <p:sp>
        <p:nvSpPr>
          <p:cNvPr id="4" name="Slide Number Placeholder 3">
            <a:extLst>
              <a:ext uri="{FF2B5EF4-FFF2-40B4-BE49-F238E27FC236}">
                <a16:creationId xmlns:a16="http://schemas.microsoft.com/office/drawing/2014/main" id="{BEBC69A8-0467-2627-9030-9B8D0FC746C9}"/>
              </a:ext>
            </a:extLst>
          </p:cNvPr>
          <p:cNvSpPr>
            <a:spLocks noGrp="1"/>
          </p:cNvSpPr>
          <p:nvPr>
            <p:ph type="sldNum" sz="quarter" idx="5"/>
          </p:nvPr>
        </p:nvSpPr>
        <p:spPr/>
        <p:txBody>
          <a:bodyPr/>
          <a:lstStyle/>
          <a:p>
            <a:fld id="{EF79F371-3862-4534-BA58-4E7EFD6CBEB2}" type="slidenum">
              <a:rPr lang="en-US" smtClean="0"/>
              <a:t>19</a:t>
            </a:fld>
            <a:endParaRPr lang="en-US"/>
          </a:p>
        </p:txBody>
      </p:sp>
    </p:spTree>
    <p:extLst>
      <p:ext uri="{BB962C8B-B14F-4D97-AF65-F5344CB8AC3E}">
        <p14:creationId xmlns:p14="http://schemas.microsoft.com/office/powerpoint/2010/main" val="350567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1B4E-F600-822E-7C19-A37238DAC4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E2FEE-8C45-5B14-EC17-E98EDE5BB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D68B1-8E6D-FA42-7892-6A421FF3B1B9}"/>
              </a:ext>
            </a:extLst>
          </p:cNvPr>
          <p:cNvSpPr>
            <a:spLocks noGrp="1"/>
          </p:cNvSpPr>
          <p:nvPr>
            <p:ph type="body" idx="1"/>
          </p:nvPr>
        </p:nvSpPr>
        <p:spPr/>
        <p:txBody>
          <a:bodyPr/>
          <a:lstStyle/>
          <a:p>
            <a:r>
              <a:rPr lang="en-US" dirty="0"/>
              <a:t>Next, we examine </a:t>
            </a:r>
            <a:r>
              <a:rPr lang="en-US" dirty="0" err="1"/>
              <a:t>LLaMA</a:t>
            </a:r>
            <a:r>
              <a:rPr lang="en-US" dirty="0"/>
              <a:t>, which uses a Wikipedia dump from June 2022,. </a:t>
            </a:r>
          </a:p>
          <a:p>
            <a:endParaRPr lang="en-US" dirty="0"/>
          </a:p>
          <a:p>
            <a:endParaRPr lang="en-US" dirty="0"/>
          </a:p>
        </p:txBody>
      </p:sp>
      <p:sp>
        <p:nvSpPr>
          <p:cNvPr id="4" name="Slide Number Placeholder 3">
            <a:extLst>
              <a:ext uri="{FF2B5EF4-FFF2-40B4-BE49-F238E27FC236}">
                <a16:creationId xmlns:a16="http://schemas.microsoft.com/office/drawing/2014/main" id="{DB3E8D51-5AFD-B4A6-8123-96CFD9733D42}"/>
              </a:ext>
            </a:extLst>
          </p:cNvPr>
          <p:cNvSpPr>
            <a:spLocks noGrp="1"/>
          </p:cNvSpPr>
          <p:nvPr>
            <p:ph type="sldNum" sz="quarter" idx="5"/>
          </p:nvPr>
        </p:nvSpPr>
        <p:spPr/>
        <p:txBody>
          <a:bodyPr/>
          <a:lstStyle/>
          <a:p>
            <a:fld id="{EF79F371-3862-4534-BA58-4E7EFD6CBEB2}" type="slidenum">
              <a:rPr lang="en-US" smtClean="0"/>
              <a:t>20</a:t>
            </a:fld>
            <a:endParaRPr lang="en-US"/>
          </a:p>
        </p:txBody>
      </p:sp>
    </p:spTree>
    <p:extLst>
      <p:ext uri="{BB962C8B-B14F-4D97-AF65-F5344CB8AC3E}">
        <p14:creationId xmlns:p14="http://schemas.microsoft.com/office/powerpoint/2010/main" val="330563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 this audience, this is not news. </a:t>
            </a:r>
          </a:p>
          <a:p>
            <a:r>
              <a:rPr lang="en-US" dirty="0"/>
              <a:t>We are at a point where we dreamed of years ago. </a:t>
            </a:r>
          </a:p>
          <a:p>
            <a:r>
              <a:rPr lang="en-US" dirty="0"/>
              <a:t>Language models that are remarkably capable at many important NLP task. </a:t>
            </a:r>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1537603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AA7C-78C7-D15C-1DB3-D2FBAE6FF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B0F9-C71F-5FB4-876C-9FED50F60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127C-D0CB-29BC-C352-A1FB495D8B83}"/>
              </a:ext>
            </a:extLst>
          </p:cNvPr>
          <p:cNvSpPr>
            <a:spLocks noGrp="1"/>
          </p:cNvSpPr>
          <p:nvPr>
            <p:ph type="body" idx="1"/>
          </p:nvPr>
        </p:nvSpPr>
        <p:spPr/>
        <p:txBody>
          <a:bodyPr/>
          <a:lstStyle/>
          <a:p>
            <a:r>
              <a:rPr lang="en-US" dirty="0"/>
              <a:t>and find a significant 5-year gap between the effective and reported cut-offs. </a:t>
            </a:r>
          </a:p>
          <a:p>
            <a:endParaRPr lang="en-US" dirty="0"/>
          </a:p>
        </p:txBody>
      </p:sp>
      <p:sp>
        <p:nvSpPr>
          <p:cNvPr id="4" name="Slide Number Placeholder 3">
            <a:extLst>
              <a:ext uri="{FF2B5EF4-FFF2-40B4-BE49-F238E27FC236}">
                <a16:creationId xmlns:a16="http://schemas.microsoft.com/office/drawing/2014/main" id="{DF29FAAA-20DF-FFD0-A9DC-D74F0BBF6382}"/>
              </a:ext>
            </a:extLst>
          </p:cNvPr>
          <p:cNvSpPr>
            <a:spLocks noGrp="1"/>
          </p:cNvSpPr>
          <p:nvPr>
            <p:ph type="sldNum" sz="quarter" idx="5"/>
          </p:nvPr>
        </p:nvSpPr>
        <p:spPr/>
        <p:txBody>
          <a:bodyPr/>
          <a:lstStyle/>
          <a:p>
            <a:fld id="{EF79F371-3862-4534-BA58-4E7EFD6CBEB2}" type="slidenum">
              <a:rPr lang="en-US" smtClean="0"/>
              <a:t>21</a:t>
            </a:fld>
            <a:endParaRPr lang="en-US"/>
          </a:p>
        </p:txBody>
      </p:sp>
    </p:spTree>
    <p:extLst>
      <p:ext uri="{BB962C8B-B14F-4D97-AF65-F5344CB8AC3E}">
        <p14:creationId xmlns:p14="http://schemas.microsoft.com/office/powerpoint/2010/main" val="22945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69176-0B0E-8515-C3EA-C92B61B30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6C6AE-DA17-6C07-584A-89A8BBF6E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467A1-7E6B-E763-D695-75291B10590B}"/>
              </a:ext>
            </a:extLst>
          </p:cNvPr>
          <p:cNvSpPr>
            <a:spLocks noGrp="1"/>
          </p:cNvSpPr>
          <p:nvPr>
            <p:ph type="body" idx="1"/>
          </p:nvPr>
        </p:nvSpPr>
        <p:spPr/>
        <p:txBody>
          <a:bodyPr/>
          <a:lstStyle/>
          <a:p>
            <a:r>
              <a:rPr lang="en-US" dirty="0"/>
              <a:t>using a March 2023 Wikipedia dump</a:t>
            </a:r>
          </a:p>
        </p:txBody>
      </p:sp>
      <p:sp>
        <p:nvSpPr>
          <p:cNvPr id="4" name="Slide Number Placeholder 3">
            <a:extLst>
              <a:ext uri="{FF2B5EF4-FFF2-40B4-BE49-F238E27FC236}">
                <a16:creationId xmlns:a16="http://schemas.microsoft.com/office/drawing/2014/main" id="{CBF69DF9-5F1B-E4C9-BC0D-D90D40F1A2C3}"/>
              </a:ext>
            </a:extLst>
          </p:cNvPr>
          <p:cNvSpPr>
            <a:spLocks noGrp="1"/>
          </p:cNvSpPr>
          <p:nvPr>
            <p:ph type="sldNum" sz="quarter" idx="5"/>
          </p:nvPr>
        </p:nvSpPr>
        <p:spPr/>
        <p:txBody>
          <a:bodyPr/>
          <a:lstStyle/>
          <a:p>
            <a:fld id="{EF79F371-3862-4534-BA58-4E7EFD6CBEB2}" type="slidenum">
              <a:rPr lang="en-US" smtClean="0"/>
              <a:t>22</a:t>
            </a:fld>
            <a:endParaRPr lang="en-US"/>
          </a:p>
        </p:txBody>
      </p:sp>
    </p:spTree>
    <p:extLst>
      <p:ext uri="{BB962C8B-B14F-4D97-AF65-F5344CB8AC3E}">
        <p14:creationId xmlns:p14="http://schemas.microsoft.com/office/powerpoint/2010/main" val="2124030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35A7-1DB6-6180-C796-1BEA0C00E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97A7E-9AB3-7D4C-8153-770C91C02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F75B4-164F-A0FF-DB99-62E4D4E096D4}"/>
              </a:ext>
            </a:extLst>
          </p:cNvPr>
          <p:cNvSpPr>
            <a:spLocks noGrp="1"/>
          </p:cNvSpPr>
          <p:nvPr>
            <p:ph type="body" idx="1"/>
          </p:nvPr>
        </p:nvSpPr>
        <p:spPr/>
        <p:txBody>
          <a:bodyPr/>
          <a:lstStyle/>
          <a:p>
            <a:r>
              <a:rPr lang="en-US" dirty="0"/>
              <a:t>we observe a discrepancy between effective and reported cut-offs.</a:t>
            </a:r>
          </a:p>
        </p:txBody>
      </p:sp>
      <p:sp>
        <p:nvSpPr>
          <p:cNvPr id="4" name="Slide Number Placeholder 3">
            <a:extLst>
              <a:ext uri="{FF2B5EF4-FFF2-40B4-BE49-F238E27FC236}">
                <a16:creationId xmlns:a16="http://schemas.microsoft.com/office/drawing/2014/main" id="{5817EB47-7A61-A60D-BA60-30DE5236927E}"/>
              </a:ext>
            </a:extLst>
          </p:cNvPr>
          <p:cNvSpPr>
            <a:spLocks noGrp="1"/>
          </p:cNvSpPr>
          <p:nvPr>
            <p:ph type="sldNum" sz="quarter" idx="5"/>
          </p:nvPr>
        </p:nvSpPr>
        <p:spPr/>
        <p:txBody>
          <a:bodyPr/>
          <a:lstStyle/>
          <a:p>
            <a:fld id="{EF79F371-3862-4534-BA58-4E7EFD6CBEB2}" type="slidenum">
              <a:rPr lang="en-US" smtClean="0"/>
              <a:t>23</a:t>
            </a:fld>
            <a:endParaRPr lang="en-US"/>
          </a:p>
        </p:txBody>
      </p:sp>
    </p:spTree>
    <p:extLst>
      <p:ext uri="{BB962C8B-B14F-4D97-AF65-F5344CB8AC3E}">
        <p14:creationId xmlns:p14="http://schemas.microsoft.com/office/powerpoint/2010/main" val="314782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repeated these experiments for Models trained exclusively on the Pile, which uses a March 2020 Wikipedia dump.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24</a:t>
            </a:fld>
            <a:endParaRPr lang="en-US"/>
          </a:p>
        </p:txBody>
      </p:sp>
    </p:spTree>
    <p:extLst>
      <p:ext uri="{BB962C8B-B14F-4D97-AF65-F5344CB8AC3E}">
        <p14:creationId xmlns:p14="http://schemas.microsoft.com/office/powerpoint/2010/main" val="1105463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E02D8-CAAA-BE75-E28D-1251AF1D2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E5E1B-DDC3-7872-88CD-FE97CFE99C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31F51-001E-D3DD-96B0-BCEB343710D8}"/>
              </a:ext>
            </a:extLst>
          </p:cNvPr>
          <p:cNvSpPr>
            <a:spLocks noGrp="1"/>
          </p:cNvSpPr>
          <p:nvPr>
            <p:ph type="body" idx="1"/>
          </p:nvPr>
        </p:nvSpPr>
        <p:spPr/>
        <p:txBody>
          <a:bodyPr/>
          <a:lstStyle/>
          <a:p>
            <a:r>
              <a:rPr lang="en-US" dirty="0"/>
              <a:t>On these models, to our surprise, we observed agreement between effective and reported cut-offs.</a:t>
            </a:r>
          </a:p>
          <a:p>
            <a:r>
              <a:rPr lang="en-US" dirty="0"/>
              <a:t>For instance, Pythia, trained exclusively on the Pile, aligns its effective and reported cut-offs.</a:t>
            </a:r>
          </a:p>
        </p:txBody>
      </p:sp>
      <p:sp>
        <p:nvSpPr>
          <p:cNvPr id="4" name="Slide Number Placeholder 3">
            <a:extLst>
              <a:ext uri="{FF2B5EF4-FFF2-40B4-BE49-F238E27FC236}">
                <a16:creationId xmlns:a16="http://schemas.microsoft.com/office/drawing/2014/main" id="{988451DA-0258-303A-E0AD-4C9AF79569A1}"/>
              </a:ext>
            </a:extLst>
          </p:cNvPr>
          <p:cNvSpPr>
            <a:spLocks noGrp="1"/>
          </p:cNvSpPr>
          <p:nvPr>
            <p:ph type="sldNum" sz="quarter" idx="5"/>
          </p:nvPr>
        </p:nvSpPr>
        <p:spPr/>
        <p:txBody>
          <a:bodyPr/>
          <a:lstStyle/>
          <a:p>
            <a:fld id="{EF79F371-3862-4534-BA58-4E7EFD6CBEB2}" type="slidenum">
              <a:rPr lang="en-US" smtClean="0"/>
              <a:t>25</a:t>
            </a:fld>
            <a:endParaRPr lang="en-US"/>
          </a:p>
        </p:txBody>
      </p:sp>
    </p:spTree>
    <p:extLst>
      <p:ext uri="{BB962C8B-B14F-4D97-AF65-F5344CB8AC3E}">
        <p14:creationId xmlns:p14="http://schemas.microsoft.com/office/powerpoint/2010/main" val="244960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CFCF4-10B3-2245-3671-67A5BA6F4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ABBC7-3B6B-20C5-E29F-FEA1A7915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CF9C5-5119-186D-E5DA-4D2EA0C8145C}"/>
              </a:ext>
            </a:extLst>
          </p:cNvPr>
          <p:cNvSpPr>
            <a:spLocks noGrp="1"/>
          </p:cNvSpPr>
          <p:nvPr>
            <p:ph type="body" idx="1"/>
          </p:nvPr>
        </p:nvSpPr>
        <p:spPr/>
        <p:txBody>
          <a:bodyPr/>
          <a:lstStyle/>
          <a:p>
            <a:r>
              <a:rPr lang="en-US" dirty="0"/>
              <a:t>The same holds for other models trained exclusively on the pile namely </a:t>
            </a:r>
            <a:r>
              <a:rPr lang="en-US" dirty="0" err="1"/>
              <a:t>gptj</a:t>
            </a:r>
            <a:r>
              <a:rPr lang="en-US" dirty="0"/>
              <a:t> and GPT-Neo also show the same </a:t>
            </a:r>
            <a:r>
              <a:rPr lang="en-US" dirty="0" err="1"/>
              <a:t>agement</a:t>
            </a:r>
            <a:r>
              <a:rPr lang="en-US" dirty="0"/>
              <a:t> between their effective and reported cut offs. </a:t>
            </a:r>
          </a:p>
          <a:p>
            <a:endParaRPr lang="en-US" dirty="0"/>
          </a:p>
          <a:p>
            <a:endParaRPr lang="en-US" dirty="0"/>
          </a:p>
        </p:txBody>
      </p:sp>
      <p:sp>
        <p:nvSpPr>
          <p:cNvPr id="4" name="Slide Number Placeholder 3">
            <a:extLst>
              <a:ext uri="{FF2B5EF4-FFF2-40B4-BE49-F238E27FC236}">
                <a16:creationId xmlns:a16="http://schemas.microsoft.com/office/drawing/2014/main" id="{2F7F3A01-AF9A-1E96-6B72-5FAB2BB68DF1}"/>
              </a:ext>
            </a:extLst>
          </p:cNvPr>
          <p:cNvSpPr>
            <a:spLocks noGrp="1"/>
          </p:cNvSpPr>
          <p:nvPr>
            <p:ph type="sldNum" sz="quarter" idx="5"/>
          </p:nvPr>
        </p:nvSpPr>
        <p:spPr/>
        <p:txBody>
          <a:bodyPr/>
          <a:lstStyle/>
          <a:p>
            <a:fld id="{EF79F371-3862-4534-BA58-4E7EFD6CBEB2}" type="slidenum">
              <a:rPr lang="en-US" smtClean="0"/>
              <a:t>26</a:t>
            </a:fld>
            <a:endParaRPr lang="en-US"/>
          </a:p>
        </p:txBody>
      </p:sp>
    </p:spTree>
    <p:extLst>
      <p:ext uri="{BB962C8B-B14F-4D97-AF65-F5344CB8AC3E}">
        <p14:creationId xmlns:p14="http://schemas.microsoft.com/office/powerpoint/2010/main" val="4183478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endParaRPr lang="en-US" dirty="0"/>
          </a:p>
          <a:p>
            <a:r>
              <a:rPr lang="en-US" dirty="0"/>
              <a:t>To answer this, we conducted a thorough investigation into available pre-training datasets, indexing over 4 trillion tokens. </a:t>
            </a:r>
          </a:p>
        </p:txBody>
      </p:sp>
      <p:sp>
        <p:nvSpPr>
          <p:cNvPr id="4" name="Slide Number Placeholder 3"/>
          <p:cNvSpPr>
            <a:spLocks noGrp="1"/>
          </p:cNvSpPr>
          <p:nvPr>
            <p:ph type="sldNum" sz="quarter" idx="5"/>
          </p:nvPr>
        </p:nvSpPr>
        <p:spPr/>
        <p:txBody>
          <a:bodyPr/>
          <a:lstStyle/>
          <a:p>
            <a:fld id="{EF79F371-3862-4534-BA58-4E7EFD6CBEB2}" type="slidenum">
              <a:rPr lang="en-US" smtClean="0"/>
              <a:t>27</a:t>
            </a:fld>
            <a:endParaRPr lang="en-US"/>
          </a:p>
        </p:txBody>
      </p:sp>
    </p:spTree>
    <p:extLst>
      <p:ext uri="{BB962C8B-B14F-4D97-AF65-F5344CB8AC3E}">
        <p14:creationId xmlns:p14="http://schemas.microsoft.com/office/powerpoint/2010/main" val="2479237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reveals two major reasons for these inconsistencies:</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28</a:t>
            </a:fld>
            <a:endParaRPr lang="en-US"/>
          </a:p>
        </p:txBody>
      </p:sp>
    </p:spTree>
    <p:extLst>
      <p:ext uri="{BB962C8B-B14F-4D97-AF65-F5344CB8AC3E}">
        <p14:creationId xmlns:p14="http://schemas.microsoft.com/office/powerpoint/2010/main" val="995394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FB941-BE4D-6646-D3AE-5BCD958752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D502CE-CB9E-8CFB-8C91-55CEFECFA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2B98E-BB25-23B7-838F-BC98DAC9DA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0E63C7-C1EC-3C5D-C3AD-4AFD1E26886A}"/>
              </a:ext>
            </a:extLst>
          </p:cNvPr>
          <p:cNvSpPr>
            <a:spLocks noGrp="1"/>
          </p:cNvSpPr>
          <p:nvPr>
            <p:ph type="sldNum" sz="quarter" idx="5"/>
          </p:nvPr>
        </p:nvSpPr>
        <p:spPr/>
        <p:txBody>
          <a:bodyPr/>
          <a:lstStyle/>
          <a:p>
            <a:fld id="{7E3EFFCD-2707-464E-8668-7D1BDDA9873E}" type="slidenum">
              <a:rPr lang="en-US" smtClean="0"/>
              <a:pPr/>
              <a:t>29</a:t>
            </a:fld>
            <a:endParaRPr lang="en-US"/>
          </a:p>
        </p:txBody>
      </p:sp>
    </p:spTree>
    <p:extLst>
      <p:ext uri="{BB962C8B-B14F-4D97-AF65-F5344CB8AC3E}">
        <p14:creationId xmlns:p14="http://schemas.microsoft.com/office/powerpoint/2010/main" val="1916072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Non-trivial amount of old/stale data inside pre-training data. </a:t>
            </a:r>
          </a:p>
          <a:p>
            <a:endParaRPr lang="en-US" dirty="0"/>
          </a:p>
          <a:p>
            <a:r>
              <a:rPr lang="en-US" dirty="0"/>
              <a:t>Depending on which pre-training corpus you look at, you may see more older than data than newer ones. </a:t>
            </a:r>
          </a:p>
          <a:p>
            <a:r>
              <a:rPr lang="en-US" dirty="0"/>
              <a:t>Why is this happening? </a:t>
            </a:r>
          </a:p>
          <a:p>
            <a:pPr marL="171450" indent="-171450">
              <a:buFont typeface="Arial" panose="020B0604020202020204" pitchFamily="34" charset="0"/>
              <a:buChar char="•"/>
            </a:pPr>
            <a:r>
              <a:rPr lang="en-US" dirty="0"/>
              <a:t>Part of the issue is that, dealing with pre-training data is challenging. It’s hard to balance for older and newer data. </a:t>
            </a:r>
          </a:p>
          <a:p>
            <a:pPr marL="171450" indent="-171450">
              <a:buFont typeface="Arial" panose="020B0604020202020204" pitchFamily="34" charset="0"/>
              <a:buChar char="•"/>
            </a:pPr>
            <a:r>
              <a:rPr lang="en-US" dirty="0"/>
              <a:t>Part of the issue is the urge to scale. We need more data to scale. It’s better to have more data, then less data</a:t>
            </a:r>
          </a:p>
        </p:txBody>
      </p:sp>
      <p:sp>
        <p:nvSpPr>
          <p:cNvPr id="4" name="Slide Number Placeholder 3"/>
          <p:cNvSpPr>
            <a:spLocks noGrp="1"/>
          </p:cNvSpPr>
          <p:nvPr>
            <p:ph type="sldNum" sz="quarter" idx="5"/>
          </p:nvPr>
        </p:nvSpPr>
        <p:spPr/>
        <p:txBody>
          <a:bodyPr/>
          <a:lstStyle/>
          <a:p>
            <a:fld id="{7E3EFFCD-2707-464E-8668-7D1BDDA9873E}" type="slidenum">
              <a:rPr lang="en-US" smtClean="0"/>
              <a:pPr/>
              <a:t>30</a:t>
            </a:fld>
            <a:endParaRPr lang="en-US"/>
          </a:p>
        </p:txBody>
      </p:sp>
    </p:spTree>
    <p:extLst>
      <p:ext uri="{BB962C8B-B14F-4D97-AF65-F5344CB8AC3E}">
        <p14:creationId xmlns:p14="http://schemas.microsoft.com/office/powerpoint/2010/main" val="40200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a:t>
            </a:fld>
            <a:endParaRPr lang="en-US"/>
          </a:p>
        </p:txBody>
      </p:sp>
    </p:spTree>
    <p:extLst>
      <p:ext uri="{BB962C8B-B14F-4D97-AF65-F5344CB8AC3E}">
        <p14:creationId xmlns:p14="http://schemas.microsoft.com/office/powerpoint/2010/main" val="2833048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LLMs are trained using Common Crawl dumps, and our analysis reveals that a significant portion of the data in each dump is outdated. </a:t>
            </a:r>
          </a:p>
          <a:p>
            <a:pPr marL="171450" indent="-171450">
              <a:buFont typeface="Arial" panose="020B0604020202020204" pitchFamily="34" charset="0"/>
              <a:buChar char="•"/>
            </a:pPr>
            <a:r>
              <a:rPr lang="en-US" dirty="0"/>
              <a:t>When multiple Common Crawl dumps are combined, as is often done in training modern LLMs, the resulting dataset is heavily skewed towards older dates.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Here I am showing the breakdown of old versions of Wikipedia in </a:t>
            </a:r>
            <a:r>
              <a:rPr lang="en-US" dirty="0" err="1"/>
              <a:t>RedPejamas</a:t>
            </a:r>
            <a:r>
              <a:rPr lang="en-US" dirty="0"/>
              <a:t>. </a:t>
            </a:r>
          </a:p>
          <a:p>
            <a:pPr marL="171450" indent="-171450">
              <a:buFont typeface="Arial" panose="020B0604020202020204" pitchFamily="34" charset="0"/>
              <a:buChar char="•"/>
            </a:pPr>
            <a:r>
              <a:rPr lang="en-US" dirty="0"/>
              <a:t>Note that </a:t>
            </a:r>
            <a:r>
              <a:rPr lang="en-US" dirty="0" err="1"/>
              <a:t>RedPajamas</a:t>
            </a:r>
            <a:r>
              <a:rPr lang="en-US" dirty="0"/>
              <a:t> was based on C4 </a:t>
            </a:r>
            <a:r>
              <a:rPr lang="en-US" dirty="0" err="1"/>
              <a:t>CommonCrawl</a:t>
            </a:r>
            <a:r>
              <a:rPr lang="en-US" dirty="0"/>
              <a:t> dumps and the direct Wikipedia dump from March 2023.</a:t>
            </a:r>
          </a:p>
          <a:p>
            <a:pPr marL="171450" indent="-171450">
              <a:buFont typeface="Arial" panose="020B0604020202020204" pitchFamily="34" charset="0"/>
              <a:buChar char="•"/>
            </a:pPr>
            <a:r>
              <a:rPr lang="en-US" dirty="0"/>
              <a:t>Here in blue you see the </a:t>
            </a:r>
            <a:r>
              <a:rPr lang="en-US" dirty="0" err="1"/>
              <a:t>Wikipedias</a:t>
            </a:r>
            <a:r>
              <a:rPr lang="en-US" dirty="0"/>
              <a:t> in </a:t>
            </a:r>
            <a:r>
              <a:rPr lang="en-US" dirty="0" err="1"/>
              <a:t>RedPajamas</a:t>
            </a:r>
            <a:r>
              <a:rPr lang="en-US" dirty="0"/>
              <a:t> training corpus correspond to the March 2023 dump. However, these versions make up less than 20% of all the versions present in the entire training corpus. </a:t>
            </a:r>
          </a:p>
          <a:p>
            <a:pPr marL="171450" indent="-171450">
              <a:buFont typeface="Arial" panose="020B0604020202020204" pitchFamily="34" charset="0"/>
              <a:buChar char="•"/>
            </a:pPr>
            <a:r>
              <a:rPr lang="en-US" dirty="0"/>
              <a:t>Over 80% of the Wikipedia versions are older ones included from C4 and </a:t>
            </a:r>
            <a:r>
              <a:rPr lang="en-US" dirty="0" err="1"/>
              <a:t>CommonCrawl</a:t>
            </a:r>
            <a:r>
              <a:rPr lang="en-US" dirty="0"/>
              <a:t>. </a:t>
            </a:r>
          </a:p>
          <a:p>
            <a:pPr marL="171450" indent="-171450">
              <a:buFont typeface="Arial" panose="020B0604020202020204" pitchFamily="34" charset="0"/>
              <a:buChar char="•"/>
            </a:pPr>
            <a:r>
              <a:rPr lang="en-US" dirty="0"/>
              <a:t>This distribution aligns with the relative perplexity curve we calculated for </a:t>
            </a:r>
            <a:r>
              <a:rPr lang="en-US" dirty="0" err="1"/>
              <a:t>RedPajamas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first key takeaway is that Common Crawl dumps contain outdated data, which biases the effective cutoff of these language models.</a:t>
            </a:r>
          </a:p>
        </p:txBody>
      </p:sp>
      <p:sp>
        <p:nvSpPr>
          <p:cNvPr id="4" name="Slide Number Placeholder 3"/>
          <p:cNvSpPr>
            <a:spLocks noGrp="1"/>
          </p:cNvSpPr>
          <p:nvPr>
            <p:ph type="sldNum" sz="quarter" idx="5"/>
          </p:nvPr>
        </p:nvSpPr>
        <p:spPr/>
        <p:txBody>
          <a:bodyPr/>
          <a:lstStyle/>
          <a:p>
            <a:fld id="{EF79F371-3862-4534-BA58-4E7EFD6CBEB2}" type="slidenum">
              <a:rPr lang="en-US" smtClean="0"/>
              <a:t>31</a:t>
            </a:fld>
            <a:endParaRPr lang="en-US"/>
          </a:p>
        </p:txBody>
      </p:sp>
    </p:spTree>
    <p:extLst>
      <p:ext uri="{BB962C8B-B14F-4D97-AF65-F5344CB8AC3E}">
        <p14:creationId xmlns:p14="http://schemas.microsoft.com/office/powerpoint/2010/main" val="1795954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reason between the discrepancies between effective and reported cutoffs are complications and duplication pipelines.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common practice to deduplicate pre-training data sets and we would expect methods uh and fuzzy deduplication methods such as </a:t>
            </a:r>
            <a:r>
              <a:rPr lang="en-US" dirty="0" err="1"/>
              <a:t>Minhash</a:t>
            </a:r>
            <a:r>
              <a:rPr lang="en-US" dirty="0"/>
              <a:t> and </a:t>
            </a:r>
            <a:r>
              <a:rPr lang="en-US" dirty="0" err="1"/>
              <a:t>exacty</a:t>
            </a:r>
            <a:r>
              <a:rPr lang="en-US" dirty="0"/>
              <a:t> duplication methods such as Bloom filters to remove old versions of documents.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Old data wouldn't be so much of an issue if the duplication pipelines were able to detect and filter out these old versions. </a:t>
            </a:r>
          </a:p>
          <a:p>
            <a:endParaRPr lang="en-US" dirty="0"/>
          </a:p>
          <a:p>
            <a:r>
              <a:rPr lang="en-US" dirty="0"/>
              <a:t>However these deduplications are brittle and fail to detect semantically similar versions of documents. </a:t>
            </a:r>
          </a:p>
        </p:txBody>
      </p:sp>
      <p:sp>
        <p:nvSpPr>
          <p:cNvPr id="4" name="Slide Number Placeholder 3"/>
          <p:cNvSpPr>
            <a:spLocks noGrp="1"/>
          </p:cNvSpPr>
          <p:nvPr>
            <p:ph type="sldNum" sz="quarter" idx="5"/>
          </p:nvPr>
        </p:nvSpPr>
        <p:spPr/>
        <p:txBody>
          <a:bodyPr/>
          <a:lstStyle/>
          <a:p>
            <a:fld id="{EF79F371-3862-4534-BA58-4E7EFD6CBEB2}" type="slidenum">
              <a:rPr lang="en-US" smtClean="0"/>
              <a:t>33</a:t>
            </a:fld>
            <a:endParaRPr lang="en-US"/>
          </a:p>
        </p:txBody>
      </p:sp>
    </p:spTree>
    <p:extLst>
      <p:ext uri="{BB962C8B-B14F-4D97-AF65-F5344CB8AC3E}">
        <p14:creationId xmlns:p14="http://schemas.microsoft.com/office/powerpoint/2010/main" val="1023659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To see the effect of these duplicate documents we first recall that models train on the pile saw an agreement between their effective and reported cutoffs. </a:t>
            </a:r>
          </a:p>
          <a:p>
            <a:endParaRPr lang="en-US" dirty="0"/>
          </a:p>
          <a:p>
            <a:r>
              <a:rPr lang="en-US" dirty="0"/>
              <a:t>   And this agreement was in large part due to the fact that the pile purposely </a:t>
            </a:r>
            <a:r>
              <a:rPr lang="en-US" dirty="0" err="1"/>
              <a:t>upsamples</a:t>
            </a:r>
            <a:r>
              <a:rPr lang="en-US" dirty="0"/>
              <a:t> versions of its Wikipedia documents in its uh included dump. </a:t>
            </a:r>
          </a:p>
          <a:p>
            <a:endParaRPr lang="en-US" dirty="0"/>
          </a:p>
          <a:p>
            <a:r>
              <a:rPr lang="en-US" dirty="0"/>
              <a:t>   if we remove these all purposely </a:t>
            </a:r>
            <a:r>
              <a:rPr lang="en-US" dirty="0" err="1"/>
              <a:t>upsample</a:t>
            </a:r>
            <a:r>
              <a:rPr lang="en-US" dirty="0"/>
              <a:t> documents through further duplication and then train a language model on the duplicated pile we would get these results: </a:t>
            </a:r>
          </a:p>
          <a:p>
            <a:endParaRPr lang="en-US" dirty="0"/>
          </a:p>
          <a:p>
            <a:r>
              <a:rPr lang="en-US" dirty="0"/>
              <a:t>   in blue is the </a:t>
            </a:r>
            <a:r>
              <a:rPr lang="en-US" dirty="0" err="1"/>
              <a:t>pythia</a:t>
            </a:r>
            <a:r>
              <a:rPr lang="en-US" dirty="0"/>
              <a:t> uh model trained on the entire pile with this purpose the </a:t>
            </a:r>
            <a:r>
              <a:rPr lang="en-US" dirty="0" err="1"/>
              <a:t>upsample</a:t>
            </a:r>
            <a:r>
              <a:rPr lang="en-US" dirty="0"/>
              <a:t> versions and we see an agreement between the effective </a:t>
            </a:r>
            <a:r>
              <a:rPr lang="en-US" dirty="0" err="1"/>
              <a:t>cutof</a:t>
            </a:r>
            <a:r>
              <a:rPr lang="en-US" dirty="0"/>
              <a:t> uh in mid 2020 with the reported cut off.  </a:t>
            </a:r>
          </a:p>
          <a:p>
            <a:endParaRPr lang="en-US" dirty="0"/>
          </a:p>
          <a:p>
            <a:r>
              <a:rPr lang="en-US" dirty="0"/>
              <a:t>   However when we train a language model on  the deduplicate pile that removed these </a:t>
            </a:r>
            <a:r>
              <a:rPr lang="en-US" dirty="0" err="1"/>
              <a:t>upsampled</a:t>
            </a:r>
            <a:r>
              <a:rPr lang="en-US" dirty="0"/>
              <a:t> versions we see the effective cut off is now much earlier uh in late 2018. and we see now the discrepancy between effective and reporter cut offs. </a:t>
            </a:r>
          </a:p>
          <a:p>
            <a:endParaRPr lang="en-US" dirty="0"/>
          </a:p>
          <a:p>
            <a:r>
              <a:rPr lang="en-US" dirty="0"/>
              <a:t>This brings us to a second takeaway which is duplicate documents will bias the effective </a:t>
            </a:r>
            <a:r>
              <a:rPr lang="en-US" dirty="0" err="1"/>
              <a:t>cuto</a:t>
            </a:r>
            <a:r>
              <a:rPr lang="en-US" dirty="0"/>
              <a:t> off towards the version date. </a:t>
            </a:r>
          </a:p>
        </p:txBody>
      </p:sp>
      <p:sp>
        <p:nvSpPr>
          <p:cNvPr id="4" name="Slide Number Placeholder 3"/>
          <p:cNvSpPr>
            <a:spLocks noGrp="1"/>
          </p:cNvSpPr>
          <p:nvPr>
            <p:ph type="sldNum" sz="quarter" idx="5"/>
          </p:nvPr>
        </p:nvSpPr>
        <p:spPr/>
        <p:txBody>
          <a:bodyPr/>
          <a:lstStyle/>
          <a:p>
            <a:fld id="{EF79F371-3862-4534-BA58-4E7EFD6CBEB2}" type="slidenum">
              <a:rPr lang="en-US" smtClean="0"/>
              <a:t>34</a:t>
            </a:fld>
            <a:endParaRPr lang="en-US"/>
          </a:p>
        </p:txBody>
      </p:sp>
    </p:spTree>
    <p:extLst>
      <p:ext uri="{BB962C8B-B14F-4D97-AF65-F5344CB8AC3E}">
        <p14:creationId xmlns:p14="http://schemas.microsoft.com/office/powerpoint/2010/main" val="3083794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35</a:t>
            </a:fld>
            <a:endParaRPr lang="en-US"/>
          </a:p>
        </p:txBody>
      </p:sp>
    </p:spTree>
    <p:extLst>
      <p:ext uri="{BB962C8B-B14F-4D97-AF65-F5344CB8AC3E}">
        <p14:creationId xmlns:p14="http://schemas.microsoft.com/office/powerpoint/2010/main" val="2136376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DF96F-C71C-EBE3-F335-0FE7F1B42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6DB95-33EB-F8FD-EE07-11AF03A6A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D1536-F3F5-515B-2E1A-8B6D6099104A}"/>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DE3AF41F-ABAB-2BED-71B8-28C51633317E}"/>
              </a:ext>
            </a:extLst>
          </p:cNvPr>
          <p:cNvSpPr>
            <a:spLocks noGrp="1"/>
          </p:cNvSpPr>
          <p:nvPr>
            <p:ph type="sldNum" sz="quarter" idx="5"/>
          </p:nvPr>
        </p:nvSpPr>
        <p:spPr/>
        <p:txBody>
          <a:bodyPr/>
          <a:lstStyle/>
          <a:p>
            <a:fld id="{7E3EFFCD-2707-464E-8668-7D1BDDA9873E}" type="slidenum">
              <a:rPr lang="en-US" smtClean="0"/>
              <a:pPr/>
              <a:t>38</a:t>
            </a:fld>
            <a:endParaRPr lang="en-US"/>
          </a:p>
        </p:txBody>
      </p:sp>
    </p:spTree>
    <p:extLst>
      <p:ext uri="{BB962C8B-B14F-4D97-AF65-F5344CB8AC3E}">
        <p14:creationId xmlns:p14="http://schemas.microsoft.com/office/powerpoint/2010/main" val="3257110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35D64-C7C1-51D6-D1CA-27904F4BE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1C9E3-6B8E-7663-4777-F77B9EB48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16E8E-EB27-55FC-8F87-759666F2F627}"/>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487BB1B4-64CD-2535-6906-F316221F1664}"/>
              </a:ext>
            </a:extLst>
          </p:cNvPr>
          <p:cNvSpPr>
            <a:spLocks noGrp="1"/>
          </p:cNvSpPr>
          <p:nvPr>
            <p:ph type="sldNum" sz="quarter" idx="5"/>
          </p:nvPr>
        </p:nvSpPr>
        <p:spPr/>
        <p:txBody>
          <a:bodyPr/>
          <a:lstStyle/>
          <a:p>
            <a:fld id="{7E3EFFCD-2707-464E-8668-7D1BDDA9873E}" type="slidenum">
              <a:rPr lang="en-US" smtClean="0"/>
              <a:pPr/>
              <a:t>39</a:t>
            </a:fld>
            <a:endParaRPr lang="en-US"/>
          </a:p>
        </p:txBody>
      </p:sp>
    </p:spTree>
    <p:extLst>
      <p:ext uri="{BB962C8B-B14F-4D97-AF65-F5344CB8AC3E}">
        <p14:creationId xmlns:p14="http://schemas.microsoft.com/office/powerpoint/2010/main" val="3339299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 - There are many things (concepts, languages, ideas) that are infrequent in the world and in the pretraining data of LLMs.</a:t>
            </a:r>
          </a:p>
          <a:p>
            <a:endParaRPr lang="en-US" dirty="0"/>
          </a:p>
          <a:p>
            <a:r>
              <a:rPr lang="en-US" dirty="0"/>
              <a:t>Let's see a concrete example of this.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40</a:t>
            </a:fld>
            <a:endParaRPr lang="en-US"/>
          </a:p>
        </p:txBody>
      </p:sp>
    </p:spTree>
    <p:extLst>
      <p:ext uri="{BB962C8B-B14F-4D97-AF65-F5344CB8AC3E}">
        <p14:creationId xmlns:p14="http://schemas.microsoft.com/office/powerpoint/2010/main" val="343110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41</a:t>
            </a:fld>
            <a:endParaRPr lang="en-US"/>
          </a:p>
        </p:txBody>
      </p:sp>
    </p:spTree>
    <p:extLst>
      <p:ext uri="{BB962C8B-B14F-4D97-AF65-F5344CB8AC3E}">
        <p14:creationId xmlns:p14="http://schemas.microsoft.com/office/powerpoint/2010/main" val="419491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E72B-75CF-1D97-E58E-1CF831C68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9A378-5BFE-F2A9-D918-C010A16A6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BA608-7843-5D05-50D9-B61A7C31B7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8FC6DB-76E0-139D-5BA5-2C971BAF29D5}"/>
              </a:ext>
            </a:extLst>
          </p:cNvPr>
          <p:cNvSpPr>
            <a:spLocks noGrp="1"/>
          </p:cNvSpPr>
          <p:nvPr>
            <p:ph type="sldNum" sz="quarter" idx="5"/>
          </p:nvPr>
        </p:nvSpPr>
        <p:spPr/>
        <p:txBody>
          <a:bodyPr/>
          <a:lstStyle/>
          <a:p>
            <a:fld id="{7E3EFFCD-2707-464E-8668-7D1BDDA9873E}" type="slidenum">
              <a:rPr lang="en-US" smtClean="0"/>
              <a:pPr/>
              <a:t>42</a:t>
            </a:fld>
            <a:endParaRPr lang="en-US"/>
          </a:p>
        </p:txBody>
      </p:sp>
    </p:spTree>
    <p:extLst>
      <p:ext uri="{BB962C8B-B14F-4D97-AF65-F5344CB8AC3E}">
        <p14:creationId xmlns:p14="http://schemas.microsoft.com/office/powerpoint/2010/main" val="2390322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E62E8C53-3A6C-7086-A0CD-D2C4F1D5C7BA}"/>
            </a:ext>
          </a:extLst>
        </p:cNvPr>
        <p:cNvGrpSpPr/>
        <p:nvPr/>
      </p:nvGrpSpPr>
      <p:grpSpPr>
        <a:xfrm>
          <a:off x="0" y="0"/>
          <a:ext cx="0" cy="0"/>
          <a:chOff x="0" y="0"/>
          <a:chExt cx="0" cy="0"/>
        </a:xfrm>
      </p:grpSpPr>
      <p:sp>
        <p:nvSpPr>
          <p:cNvPr id="201" name="Google Shape;201;g1eee7240434_0_284:notes">
            <a:extLst>
              <a:ext uri="{FF2B5EF4-FFF2-40B4-BE49-F238E27FC236}">
                <a16:creationId xmlns:a16="http://schemas.microsoft.com/office/drawing/2014/main" id="{DC9B5ADE-B991-BE24-4995-ECFC9771F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ee7240434_0_284:notes">
            <a:extLst>
              <a:ext uri="{FF2B5EF4-FFF2-40B4-BE49-F238E27FC236}">
                <a16:creationId xmlns:a16="http://schemas.microsoft.com/office/drawing/2014/main" id="{EA1DDE2D-0911-2D8F-47E2-5BF98FE4EC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206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a:t>
            </a:fld>
            <a:endParaRPr lang="en-US"/>
          </a:p>
        </p:txBody>
      </p:sp>
    </p:spTree>
    <p:extLst>
      <p:ext uri="{BB962C8B-B14F-4D97-AF65-F5344CB8AC3E}">
        <p14:creationId xmlns:p14="http://schemas.microsoft.com/office/powerpoint/2010/main" val="504430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the setup more formal. </a:t>
            </a:r>
          </a:p>
          <a:p>
            <a:endParaRPr lang="en-US" dirty="0"/>
          </a:p>
          <a:p>
            <a:r>
              <a:rPr lang="en-US" dirty="0"/>
              <a:t>Let’s say we want to train a model on a set of K domains: D_1, D_2, …. </a:t>
            </a:r>
          </a:p>
          <a:p>
            <a:r>
              <a:rPr lang="en-US" dirty="0"/>
              <a:t>As I am showing here visually, these domains might come in different sizes (not necessarily sorted, as I am showing here). </a:t>
            </a:r>
          </a:p>
          <a:p>
            <a:endParaRPr lang="en-US" dirty="0"/>
          </a:p>
          <a:p>
            <a:endParaRPr lang="en-US" dirty="0"/>
          </a:p>
          <a:p>
            <a:r>
              <a:rPr lang="en-US" dirty="0"/>
              <a:t>A native way of training model on this data is to train a model on the union of all this data (or a uniform sample from it). </a:t>
            </a:r>
          </a:p>
          <a:p>
            <a:r>
              <a:rPr lang="en-US" dirty="0"/>
              <a:t>Naive aggregation often results in imbalanced performance across domains when high-resource domains dominate the aggregated loss.</a:t>
            </a:r>
          </a:p>
        </p:txBody>
      </p:sp>
      <p:sp>
        <p:nvSpPr>
          <p:cNvPr id="4" name="Slide Number Placeholder 3"/>
          <p:cNvSpPr>
            <a:spLocks noGrp="1"/>
          </p:cNvSpPr>
          <p:nvPr>
            <p:ph type="sldNum" sz="quarter" idx="5"/>
          </p:nvPr>
        </p:nvSpPr>
        <p:spPr/>
        <p:txBody>
          <a:bodyPr/>
          <a:lstStyle/>
          <a:p>
            <a:fld id="{7E3EFFCD-2707-464E-8668-7D1BDDA9873E}" type="slidenum">
              <a:rPr lang="en-US" smtClean="0"/>
              <a:pPr/>
              <a:t>44</a:t>
            </a:fld>
            <a:endParaRPr lang="en-US"/>
          </a:p>
        </p:txBody>
      </p:sp>
    </p:spTree>
    <p:extLst>
      <p:ext uri="{BB962C8B-B14F-4D97-AF65-F5344CB8AC3E}">
        <p14:creationId xmlns:p14="http://schemas.microsoft.com/office/powerpoint/2010/main" val="1283928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fix this to this issue is “Scalarization” which assigning weights  to each domain and perhaps setting a larger weight to the smallest domain. </a:t>
            </a:r>
          </a:p>
          <a:p>
            <a:r>
              <a:rPr lang="en-US" dirty="0"/>
              <a:t>Formally, define a set of per-domain weights (scalars) that we will use to adjust the weight of each domain.</a:t>
            </a:r>
          </a:p>
          <a:p>
            <a:r>
              <a:rPr lang="en-US" dirty="0"/>
              <a:t>Now I can rewrite my loss function as the the weighted sum of individual losses </a:t>
            </a:r>
          </a:p>
          <a:p>
            <a:r>
              <a:rPr lang="en-US" dirty="0"/>
              <a:t>Scalarization balances the loss by assigning a higher weight to harder or low-resource domains.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45</a:t>
            </a:fld>
            <a:endParaRPr lang="en-US"/>
          </a:p>
        </p:txBody>
      </p:sp>
    </p:spTree>
    <p:extLst>
      <p:ext uri="{BB962C8B-B14F-4D97-AF65-F5344CB8AC3E}">
        <p14:creationId xmlns:p14="http://schemas.microsoft.com/office/powerpoint/2010/main" val="626514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alternative is Temperature Sampling. </a:t>
            </a:r>
          </a:p>
          <a:p>
            <a:r>
              <a:rPr lang="en-US" dirty="0"/>
              <a:t>Instead of assigning weights to losses, we can also sample more frequently from the low-resource domain to achieve balanced 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Formally, define a probability distribution for sampling from our data domains based on their sizes. </a:t>
            </a:r>
          </a:p>
          <a:p>
            <a:r>
              <a:rPr lang="en-US" dirty="0"/>
              <a:t> And then define a loss that that involves sampling domains according to our probability distribution and then sampling from the selected domain.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46</a:t>
            </a:fld>
            <a:endParaRPr lang="en-US"/>
          </a:p>
        </p:txBody>
      </p:sp>
    </p:spTree>
    <p:extLst>
      <p:ext uri="{BB962C8B-B14F-4D97-AF65-F5344CB8AC3E}">
        <p14:creationId xmlns:p14="http://schemas.microsoft.com/office/powerpoint/2010/main" val="893369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A3ADF-B4CA-1A59-22E1-F5554EB9D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AC1C5-47EE-0A5F-BB88-2BBF06A5F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1CB354-B72D-58DE-0A76-7D91BEB54669}"/>
              </a:ext>
            </a:extLst>
          </p:cNvPr>
          <p:cNvSpPr>
            <a:spLocks noGrp="1"/>
          </p:cNvSpPr>
          <p:nvPr>
            <p:ph type="body" idx="1"/>
          </p:nvPr>
        </p:nvSpPr>
        <p:spPr/>
        <p:txBody>
          <a:bodyPr/>
          <a:lstStyle/>
          <a:p>
            <a:r>
              <a:rPr lang="en-US" dirty="0"/>
              <a:t>Let me bring it back together.</a:t>
            </a:r>
          </a:p>
          <a:p>
            <a:r>
              <a:rPr lang="en-US" dirty="0"/>
              <a:t> - ….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6C8179-0B81-2BE7-959C-59FE49D5DC01}"/>
              </a:ext>
            </a:extLst>
          </p:cNvPr>
          <p:cNvSpPr>
            <a:spLocks noGrp="1"/>
          </p:cNvSpPr>
          <p:nvPr>
            <p:ph type="sldNum" sz="quarter" idx="5"/>
          </p:nvPr>
        </p:nvSpPr>
        <p:spPr/>
        <p:txBody>
          <a:bodyPr/>
          <a:lstStyle/>
          <a:p>
            <a:fld id="{7E3EFFCD-2707-464E-8668-7D1BDDA9873E}" type="slidenum">
              <a:rPr lang="en-US" smtClean="0"/>
              <a:pPr/>
              <a:t>47</a:t>
            </a:fld>
            <a:endParaRPr lang="en-US"/>
          </a:p>
        </p:txBody>
      </p:sp>
    </p:spTree>
    <p:extLst>
      <p:ext uri="{BB962C8B-B14F-4D97-AF65-F5344CB8AC3E}">
        <p14:creationId xmlns:p14="http://schemas.microsoft.com/office/powerpoint/2010/main" val="3440508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common understanding is that Temperature Sampling is equivalent to Scalarization. </a:t>
            </a:r>
          </a:p>
          <a:p>
            <a:r>
              <a:rPr lang="en-US" dirty="0"/>
              <a:t>Here are two screenshots that I have selected from two papers that seem to use them interchangeably. </a:t>
            </a:r>
          </a:p>
          <a:p>
            <a:endParaRPr lang="en-US" dirty="0"/>
          </a:p>
          <a:p>
            <a:r>
              <a:rPr lang="en-US" dirty="0"/>
              <a:t>We will then show that they are \underline{not} equivalent.</a:t>
            </a:r>
          </a:p>
        </p:txBody>
      </p:sp>
      <p:sp>
        <p:nvSpPr>
          <p:cNvPr id="4" name="Slide Number Placeholder 3"/>
          <p:cNvSpPr>
            <a:spLocks noGrp="1"/>
          </p:cNvSpPr>
          <p:nvPr>
            <p:ph type="sldNum" sz="quarter" idx="5"/>
          </p:nvPr>
        </p:nvSpPr>
        <p:spPr/>
        <p:txBody>
          <a:bodyPr/>
          <a:lstStyle/>
          <a:p>
            <a:fld id="{7E3EFFCD-2707-464E-8668-7D1BDDA9873E}" type="slidenum">
              <a:rPr lang="en-US" smtClean="0"/>
              <a:pPr/>
              <a:t>48</a:t>
            </a:fld>
            <a:endParaRPr lang="en-US"/>
          </a:p>
        </p:txBody>
      </p:sp>
    </p:spTree>
    <p:extLst>
      <p:ext uri="{BB962C8B-B14F-4D97-AF65-F5344CB8AC3E}">
        <p14:creationId xmlns:p14="http://schemas.microsoft.com/office/powerpoint/2010/main" val="515185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Gradient Norm distributions on for for Temperature sampling and Scalarization. </a:t>
            </a:r>
          </a:p>
          <a:p>
            <a:endParaRPr lang="en-US" dirty="0"/>
          </a:p>
          <a:p>
            <a:r>
              <a:rPr lang="en-US" dirty="0"/>
              <a:t>Results show that Scalarization induces a larger variance between mini-batch gradients compared to Temperature Sampling.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53</a:t>
            </a:fld>
            <a:endParaRPr lang="en-US"/>
          </a:p>
        </p:txBody>
      </p:sp>
    </p:spTree>
    <p:extLst>
      <p:ext uri="{BB962C8B-B14F-4D97-AF65-F5344CB8AC3E}">
        <p14:creationId xmlns:p14="http://schemas.microsoft.com/office/powerpoint/2010/main" val="2416351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a:p>
            <a:r>
              <a:rPr lang="en-US" dirty="0"/>
              <a:t>We thus </a:t>
            </a:r>
            <a:r>
              <a:rPr lang="en-US" dirty="0" err="1"/>
              <a:t>hypothecize</a:t>
            </a:r>
            <a:r>
              <a:rPr lang="en-US" dirty="0"/>
              <a:t> that: … </a:t>
            </a:r>
          </a:p>
        </p:txBody>
      </p:sp>
      <p:sp>
        <p:nvSpPr>
          <p:cNvPr id="4" name="Slide Number Placeholder 3"/>
          <p:cNvSpPr>
            <a:spLocks noGrp="1"/>
          </p:cNvSpPr>
          <p:nvPr>
            <p:ph type="sldNum" sz="quarter" idx="5"/>
          </p:nvPr>
        </p:nvSpPr>
        <p:spPr/>
        <p:txBody>
          <a:bodyPr/>
          <a:lstStyle/>
          <a:p>
            <a:fld id="{7E3EFFCD-2707-464E-8668-7D1BDDA9873E}" type="slidenum">
              <a:rPr lang="en-US" smtClean="0"/>
              <a:pPr/>
              <a:t>55</a:t>
            </a:fld>
            <a:endParaRPr lang="en-US"/>
          </a:p>
        </p:txBody>
      </p:sp>
    </p:spTree>
    <p:extLst>
      <p:ext uri="{BB962C8B-B14F-4D97-AF65-F5344CB8AC3E}">
        <p14:creationId xmlns:p14="http://schemas.microsoft.com/office/powerpoint/2010/main" val="2902302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 a multilingual machine translation model on pair of languages,  one high-resource language (Czech) with a low-resource language (</a:t>
            </a:r>
            <a:r>
              <a:rPr lang="en-US" dirty="0" err="1"/>
              <a:t>Romainian</a:t>
            </a:r>
            <a:r>
              <a:rPr lang="en-US" dirty="0"/>
              <a:t>)</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56</a:t>
            </a:fld>
            <a:endParaRPr lang="en-US"/>
          </a:p>
        </p:txBody>
      </p:sp>
    </p:spTree>
    <p:extLst>
      <p:ext uri="{BB962C8B-B14F-4D97-AF65-F5344CB8AC3E}">
        <p14:creationId xmlns:p14="http://schemas.microsoft.com/office/powerpoint/2010/main" val="7492739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exercise for and vary the sampling temperature </a:t>
            </a:r>
            <a:r>
              <a:rPr lang="el-GR" dirty="0"/>
              <a:t>τ = {2, 3, 5}. </a:t>
            </a:r>
            <a:r>
              <a:rPr lang="en-US" dirty="0"/>
              <a: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57</a:t>
            </a:fld>
            <a:endParaRPr lang="en-US"/>
          </a:p>
        </p:txBody>
      </p:sp>
    </p:spTree>
    <p:extLst>
      <p:ext uri="{BB962C8B-B14F-4D97-AF65-F5344CB8AC3E}">
        <p14:creationId xmlns:p14="http://schemas.microsoft.com/office/powerpoint/2010/main" val="3552767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experimented with the general language modeling </a:t>
            </a:r>
          </a:p>
          <a:p>
            <a:r>
              <a:rPr lang="en-US" dirty="0"/>
              <a:t>task on multiple languages on selected languages </a:t>
            </a:r>
          </a:p>
          <a:p>
            <a:r>
              <a:rPr lang="en-US" dirty="0"/>
              <a:t>on the multilingual C4 (mC4) dataset. </a:t>
            </a:r>
          </a:p>
          <a:p>
            <a:r>
              <a:rPr lang="en-US" dirty="0"/>
              <a:t>We report the validation loss.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62</a:t>
            </a:fld>
            <a:endParaRPr lang="en-US"/>
          </a:p>
        </p:txBody>
      </p:sp>
    </p:spTree>
    <p:extLst>
      <p:ext uri="{BB962C8B-B14F-4D97-AF65-F5344CB8AC3E}">
        <p14:creationId xmlns:p14="http://schemas.microsoft.com/office/powerpoint/2010/main" val="1055132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FCE3E-089B-024A-84B4-DB3CEC3C5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D93EF0-4F5D-F2E5-B5B8-16F0A2C5E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B5580-5E66-2C72-6F01-1CE299F4AD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ED7CA8-3A66-CA02-718C-F82121415CBE}"/>
              </a:ext>
            </a:extLst>
          </p:cNvPr>
          <p:cNvSpPr>
            <a:spLocks noGrp="1"/>
          </p:cNvSpPr>
          <p:nvPr>
            <p:ph type="sldNum" sz="quarter" idx="5"/>
          </p:nvPr>
        </p:nvSpPr>
        <p:spPr/>
        <p:txBody>
          <a:bodyPr/>
          <a:lstStyle/>
          <a:p>
            <a:fld id="{7E3EFFCD-2707-464E-8668-7D1BDDA9873E}" type="slidenum">
              <a:rPr lang="en-US" smtClean="0"/>
              <a:pPr/>
              <a:t>6</a:t>
            </a:fld>
            <a:endParaRPr lang="en-US"/>
          </a:p>
        </p:txBody>
      </p:sp>
    </p:spTree>
    <p:extLst>
      <p:ext uri="{BB962C8B-B14F-4D97-AF65-F5344CB8AC3E}">
        <p14:creationId xmlns:p14="http://schemas.microsoft.com/office/powerpoint/2010/main" val="1663722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see that </a:t>
            </a:r>
            <a:r>
              <a:rPr lang="en-US" dirty="0" err="1"/>
              <a:t>CoolDown</a:t>
            </a:r>
            <a:r>
              <a:rPr lang="en-US" dirty="0"/>
              <a:t> achieves the best overall performance.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63</a:t>
            </a:fld>
            <a:endParaRPr lang="en-US"/>
          </a:p>
        </p:txBody>
      </p:sp>
    </p:spTree>
    <p:extLst>
      <p:ext uri="{BB962C8B-B14F-4D97-AF65-F5344CB8AC3E}">
        <p14:creationId xmlns:p14="http://schemas.microsoft.com/office/powerpoint/2010/main" val="340720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7393-6EB0-948C-E10C-EBFB1FB6E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850F2-FA9F-CA6D-CF4A-AA40533FE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55C2F-2F25-BB67-CC64-D100546D7597}"/>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C732673E-4A97-8EAC-77EF-861EBEF7B172}"/>
              </a:ext>
            </a:extLst>
          </p:cNvPr>
          <p:cNvSpPr>
            <a:spLocks noGrp="1"/>
          </p:cNvSpPr>
          <p:nvPr>
            <p:ph type="sldNum" sz="quarter" idx="5"/>
          </p:nvPr>
        </p:nvSpPr>
        <p:spPr/>
        <p:txBody>
          <a:bodyPr/>
          <a:lstStyle/>
          <a:p>
            <a:fld id="{7E3EFFCD-2707-464E-8668-7D1BDDA9873E}" type="slidenum">
              <a:rPr lang="en-US" smtClean="0"/>
              <a:pPr/>
              <a:t>65</a:t>
            </a:fld>
            <a:endParaRPr lang="en-US"/>
          </a:p>
        </p:txBody>
      </p:sp>
    </p:spTree>
    <p:extLst>
      <p:ext uri="{BB962C8B-B14F-4D97-AF65-F5344CB8AC3E}">
        <p14:creationId xmlns:p14="http://schemas.microsoft.com/office/powerpoint/2010/main" val="140985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I’ll end with a shout out to my collaborators that made all these works possible! </a:t>
            </a:r>
          </a:p>
          <a:p>
            <a:endParaRPr lang="en-US"/>
          </a:p>
          <a:p>
            <a:r>
              <a:rPr lang="en-US"/>
              <a:t>- Orion </a:t>
            </a:r>
          </a:p>
          <a:p>
            <a:r>
              <a:rPr lang="en-US"/>
              <a:t>- </a:t>
            </a:r>
            <a:r>
              <a:rPr lang="en-US" err="1"/>
              <a:t>Tianjian</a:t>
            </a:r>
            <a:r>
              <a:rPr lang="en-US"/>
              <a:t> </a:t>
            </a:r>
          </a:p>
          <a:p>
            <a:r>
              <a:rPr lang="en-US"/>
              <a:t> - </a:t>
            </a:r>
            <a:r>
              <a:rPr lang="en-US" err="1"/>
              <a:t>lingfeng</a:t>
            </a:r>
            <a:r>
              <a:rPr lang="en-US"/>
              <a:t> </a:t>
            </a:r>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318226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E7912-60A5-CB28-7146-9992F84914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05F3A-8BD0-A803-22DB-521BCF7C6C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657E6-85AB-74C4-9876-58609AABAB7A}"/>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27FC7D3D-22E0-0FFE-6D87-04EF89D30CEF}"/>
              </a:ext>
            </a:extLst>
          </p:cNvPr>
          <p:cNvSpPr>
            <a:spLocks noGrp="1"/>
          </p:cNvSpPr>
          <p:nvPr>
            <p:ph type="sldNum" sz="quarter" idx="5"/>
          </p:nvPr>
        </p:nvSpPr>
        <p:spPr/>
        <p:txBody>
          <a:bodyPr/>
          <a:lstStyle/>
          <a:p>
            <a:fld id="{7E3EFFCD-2707-464E-8668-7D1BDDA9873E}" type="slidenum">
              <a:rPr lang="en-US" smtClean="0"/>
              <a:pPr/>
              <a:t>7</a:t>
            </a:fld>
            <a:endParaRPr lang="en-US"/>
          </a:p>
        </p:txBody>
      </p:sp>
    </p:spTree>
    <p:extLst>
      <p:ext uri="{BB962C8B-B14F-4D97-AF65-F5344CB8AC3E}">
        <p14:creationId xmlns:p14="http://schemas.microsoft.com/office/powerpoint/2010/main" val="305299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2320C-5AEE-9A57-3FF7-B21E8417A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39B9A-8A56-362B-59E9-F909AA7CC3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78F56-7B80-99C1-0A17-5C65F818E288}"/>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E4A2BD83-CE8A-D88D-3DFF-0AC17F19EB33}"/>
              </a:ext>
            </a:extLst>
          </p:cNvPr>
          <p:cNvSpPr>
            <a:spLocks noGrp="1"/>
          </p:cNvSpPr>
          <p:nvPr>
            <p:ph type="sldNum" sz="quarter" idx="5"/>
          </p:nvPr>
        </p:nvSpPr>
        <p:spPr/>
        <p:txBody>
          <a:bodyPr/>
          <a:lstStyle/>
          <a:p>
            <a:fld id="{7E3EFFCD-2707-464E-8668-7D1BDDA9873E}" type="slidenum">
              <a:rPr lang="en-US" smtClean="0"/>
              <a:pPr/>
              <a:t>8</a:t>
            </a:fld>
            <a:endParaRPr lang="en-US"/>
          </a:p>
        </p:txBody>
      </p:sp>
    </p:spTree>
    <p:extLst>
      <p:ext uri="{BB962C8B-B14F-4D97-AF65-F5344CB8AC3E}">
        <p14:creationId xmlns:p14="http://schemas.microsoft.com/office/powerpoint/2010/main" val="1515245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experimented with LLM, you've likely encountered descriptions similar to those presented here.</a:t>
            </a:r>
          </a:p>
          <a:p>
            <a:endParaRPr lang="en-US" dirty="0"/>
          </a:p>
          <a:p>
            <a:r>
              <a:rPr lang="en-US" dirty="0"/>
              <a:t>For competitive reasons, many LLM providers choose to keep their pre-training datasets confidential, opting instead to disclose a single knowledge cut-off date.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9</a:t>
            </a:fld>
            <a:endParaRPr lang="en-US"/>
          </a:p>
        </p:txBody>
      </p:sp>
    </p:spTree>
    <p:extLst>
      <p:ext uri="{BB962C8B-B14F-4D97-AF65-F5344CB8AC3E}">
        <p14:creationId xmlns:p14="http://schemas.microsoft.com/office/powerpoint/2010/main" val="399710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issues that I will discuss is about time. </a:t>
            </a:r>
          </a:p>
          <a:p>
            <a:endParaRPr lang="en-US" dirty="0"/>
          </a:p>
          <a:p>
            <a:r>
              <a:rPr lang="en-US" dirty="0"/>
              <a:t>When designing a language model, we train it on past data that is available on the web before a fixed cut off date, but we evaluate it on the examples of future. </a:t>
            </a:r>
          </a:p>
          <a:p>
            <a:r>
              <a:rPr lang="en-US" dirty="0"/>
              <a:t>Now it is well-understood that their performance degrades, the longer we move post the cut off date.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What about its quality </a:t>
            </a:r>
            <a:r>
              <a:rPr lang="en-US" sz="1200" b="1" dirty="0">
                <a:solidFill>
                  <a:schemeClr val="tx1"/>
                </a:solidFill>
                <a:latin typeface="Avenir Book" panose="02000503020000020003" pitchFamily="2" charset="0"/>
              </a:rPr>
              <a:t>before</a:t>
            </a:r>
            <a:r>
              <a:rPr lang="en-US" sz="1200" dirty="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Is their knowledge before the cutoff date consistently good?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a:t>
            </a:fld>
            <a:endParaRPr lang="en-US"/>
          </a:p>
        </p:txBody>
      </p:sp>
    </p:spTree>
    <p:extLst>
      <p:ext uri="{BB962C8B-B14F-4D97-AF65-F5344CB8AC3E}">
        <p14:creationId xmlns:p14="http://schemas.microsoft.com/office/powerpoint/2010/main" val="409137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11893" y="1854201"/>
            <a:ext cx="10780553" cy="4103431"/>
          </a:xfrm>
          <a:prstGeom prst="rect">
            <a:avLst/>
          </a:prstGeom>
        </p:spPr>
        <p:txBody>
          <a:bodyPr>
            <a:noAutofit/>
          </a:bodyPr>
          <a:lstStyle>
            <a:lvl1pPr marL="306910" indent="-306910">
              <a:spcBef>
                <a:spcPts val="1000"/>
              </a:spcBef>
              <a:buClr>
                <a:srgbClr val="092C74"/>
              </a:buClr>
              <a:buFont typeface="Wingdings" panose="05000000000000000000" pitchFamily="2" charset="2"/>
              <a:buChar char="§"/>
              <a:defRPr sz="2133"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61981" indent="-304792">
              <a:buClr>
                <a:srgbClr val="092C74"/>
              </a:buClr>
              <a:buFont typeface="Courier New" panose="02070309020205020404" pitchFamily="49" charset="0"/>
              <a:buChar char="o"/>
              <a:defRPr sz="2133"/>
            </a:lvl2pPr>
            <a:lvl3pPr marL="1219170" indent="-304792">
              <a:buClr>
                <a:srgbClr val="092C74"/>
              </a:buClr>
              <a:defRPr sz="2133"/>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spTree>
    <p:extLst>
      <p:ext uri="{BB962C8B-B14F-4D97-AF65-F5344CB8AC3E}">
        <p14:creationId xmlns:p14="http://schemas.microsoft.com/office/powerpoint/2010/main" val="162273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654176"/>
            <a:ext cx="12192000" cy="36576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914424"/>
            <a:endParaRPr lang="uk-UA" sz="1867">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36015" y="2149476"/>
            <a:ext cx="11119971" cy="2667000"/>
          </a:xfrm>
          <a:prstGeom prst="rect">
            <a:avLst/>
          </a:prstGeom>
        </p:spPr>
        <p:txBody>
          <a:bodyPr>
            <a:noAutofit/>
          </a:bodyPr>
          <a:lstStyle>
            <a:lvl1pPr marL="0" indent="0" algn="l">
              <a:buNone/>
              <a:defRPr sz="32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189"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5312906"/>
            <a:ext cx="1902395" cy="266740"/>
          </a:xfrm>
          <a:prstGeom prst="rect">
            <a:avLst/>
          </a:prstGeom>
        </p:spPr>
        <p:txBody>
          <a:bodyPr anchor="ctr"/>
          <a:lstStyle>
            <a:lvl1pPr algn="l">
              <a:buNone/>
              <a:defRPr sz="933"/>
            </a:lvl1pPr>
            <a:lvl2pPr>
              <a:buNone/>
              <a:defRPr sz="933"/>
            </a:lvl2pPr>
            <a:lvl3pPr>
              <a:buNone/>
              <a:defRPr sz="933"/>
            </a:lvl3pPr>
            <a:lvl4pPr>
              <a:buNone/>
              <a:defRPr sz="933"/>
            </a:lvl4pPr>
            <a:lvl5pPr>
              <a:buNone/>
              <a:defRPr sz="933"/>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16020341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710831" y="1539898"/>
            <a:ext cx="10780555" cy="4564621"/>
          </a:xfrm>
          <a:prstGeom prst="rect">
            <a:avLst/>
          </a:prstGeom>
        </p:spPr>
        <p:txBody>
          <a:bodyPr/>
          <a:lstStyle>
            <a:lvl1pPr marL="306910" indent="-306910">
              <a:buClr>
                <a:schemeClr val="tx2"/>
              </a:buClr>
              <a:buFont typeface="Wingdings" panose="05000000000000000000" pitchFamily="2" charset="2"/>
              <a:buNone/>
              <a:defRPr sz="2400"/>
            </a:lvl1pPr>
            <a:lvl2pPr marL="757748" indent="-300559">
              <a:buClr>
                <a:schemeClr val="tx2"/>
              </a:buClr>
              <a:buFont typeface="Courier New" panose="02070309020205020404" pitchFamily="49" charset="0"/>
              <a:buChar char="o"/>
              <a:defRPr sz="2400"/>
            </a:lvl2pPr>
            <a:lvl3pPr marL="1219170" indent="-304792">
              <a:buClr>
                <a:schemeClr val="tx2"/>
              </a:buClr>
              <a:buFont typeface="Arial" panose="020B0604020202020204" pitchFamily="34" charset="0"/>
              <a:buChar char="•"/>
              <a:defRPr sz="24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2499361" y="6108414"/>
            <a:ext cx="8992023" cy="266740"/>
          </a:xfrm>
          <a:prstGeom prst="rect">
            <a:avLst/>
          </a:prstGeom>
        </p:spPr>
        <p:txBody>
          <a:bodyPr anchor="ctr"/>
          <a:lstStyle>
            <a:lvl1pPr algn="r">
              <a:buNone/>
              <a:defRPr lang="en-US" sz="933" b="0" i="0" u="none" strike="noStrike" smtClean="0">
                <a:effectLst/>
              </a:defRPr>
            </a:lvl1pPr>
            <a:lvl2pPr>
              <a:buNone/>
              <a:defRPr sz="933"/>
            </a:lvl2pPr>
            <a:lvl3pPr>
              <a:buNone/>
              <a:defRPr sz="933"/>
            </a:lvl3pPr>
            <a:lvl4pPr>
              <a:buNone/>
              <a:defRPr sz="933"/>
            </a:lvl4pPr>
            <a:lvl5pPr>
              <a:buNone/>
              <a:defRPr sz="933"/>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dirty="0">
                <a:solidFill>
                  <a:schemeClr val="bg1">
                    <a:lumMod val="50000"/>
                  </a:schemeClr>
                </a:solidFill>
                <a:latin typeface="+mj-lt"/>
              </a:rPr>
              <a:t>                </a:t>
            </a:r>
            <a:fld id="{F2C1E792-EDA4-4DC5-8412-A2C2E5D30ADF}" type="slidenum">
              <a:rPr lang="en-US" sz="1333" b="1" baseline="0">
                <a:solidFill>
                  <a:schemeClr val="bg1">
                    <a:lumMod val="50000"/>
                  </a:schemeClr>
                </a:solidFill>
                <a:latin typeface="+mj-lt"/>
              </a:rPr>
              <a:pPr algn="r" defTabSz="914354">
                <a:defRPr/>
              </a:pPr>
              <a:t>‹#›</a:t>
            </a:fld>
            <a:endParaRPr lang="en-US" sz="1333"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607407"/>
            <a:ext cx="10780553" cy="678807"/>
          </a:xfrm>
          <a:prstGeom prst="rect">
            <a:avLst/>
          </a:prstGeom>
        </p:spPr>
        <p:txBody>
          <a:bodyPr anchor="ctr"/>
          <a:lstStyle>
            <a:lvl1pPr>
              <a:defRPr sz="4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chemeClr val="bg2"/>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1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58960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29" r:id="rId9"/>
    <p:sldLayoutId id="2147483731" r:id="rId10"/>
    <p:sldLayoutId id="2147483732" r:id="rId11"/>
    <p:sldLayoutId id="2147483733" r:id="rId12"/>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2.jpe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1.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46.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4.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18.jpeg"/><Relationship Id="rId18" Type="http://schemas.openxmlformats.org/officeDocument/2006/relationships/image" Target="../media/image17.jpeg"/><Relationship Id="rId3" Type="http://schemas.openxmlformats.org/officeDocument/2006/relationships/image" Target="../media/image66.png"/><Relationship Id="rId7" Type="http://schemas.openxmlformats.org/officeDocument/2006/relationships/image" Target="../media/image70.jpeg"/><Relationship Id="rId12" Type="http://schemas.openxmlformats.org/officeDocument/2006/relationships/image" Target="../media/image74.png"/><Relationship Id="rId17" Type="http://schemas.openxmlformats.org/officeDocument/2006/relationships/image" Target="../media/image43.jpeg"/><Relationship Id="rId2" Type="http://schemas.openxmlformats.org/officeDocument/2006/relationships/notesSlide" Target="../notesSlides/notesSlide52.xml"/><Relationship Id="rId16" Type="http://schemas.openxmlformats.org/officeDocument/2006/relationships/image" Target="../media/image19.jpeg"/><Relationship Id="rId20"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69.jpeg"/><Relationship Id="rId11" Type="http://schemas.openxmlformats.org/officeDocument/2006/relationships/image" Target="../media/image73.jpeg"/><Relationship Id="rId5" Type="http://schemas.openxmlformats.org/officeDocument/2006/relationships/image" Target="../media/image68.jpeg"/><Relationship Id="rId15" Type="http://schemas.openxmlformats.org/officeDocument/2006/relationships/image" Target="../media/image76.jpeg"/><Relationship Id="rId10" Type="http://schemas.openxmlformats.org/officeDocument/2006/relationships/image" Target="../media/image2.png"/><Relationship Id="rId19" Type="http://schemas.openxmlformats.org/officeDocument/2006/relationships/image" Target="../media/image77.png"/><Relationship Id="rId4" Type="http://schemas.openxmlformats.org/officeDocument/2006/relationships/image" Target="../media/image67.jpeg"/><Relationship Id="rId9" Type="http://schemas.openxmlformats.org/officeDocument/2006/relationships/image" Target="../media/image72.png"/><Relationship Id="rId14" Type="http://schemas.openxmlformats.org/officeDocument/2006/relationships/image" Target="../media/image75.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258417" y="1979424"/>
            <a:ext cx="11658600" cy="1909762"/>
          </a:xfrm>
        </p:spPr>
        <p:txBody>
          <a:bodyPr/>
          <a:lstStyle/>
          <a:p>
            <a:pPr algn="ctr"/>
            <a:r>
              <a:rPr lang="en-US" sz="4800" dirty="0"/>
              <a:t>Subtleties about [Pre-]Training Data:</a:t>
            </a:r>
            <a:r>
              <a:rPr lang="en-US" dirty="0"/>
              <a:t> </a:t>
            </a:r>
            <a:br>
              <a:rPr lang="en-US" dirty="0"/>
            </a:br>
            <a:r>
              <a:rPr lang="en-US" sz="7200" dirty="0"/>
              <a:t>Imbalance and Staleness</a:t>
            </a:r>
            <a:endParaRPr lang="en-US" sz="12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a:t>Daniel </a:t>
            </a:r>
            <a:r>
              <a:rPr lang="en-US" err="1"/>
              <a:t>Khashabi</a:t>
            </a:r>
            <a:endParaRPr lang="en-US" sz="280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3431381" y="5249766"/>
            <a:ext cx="5329238" cy="1444932"/>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mc:Choice xmlns:p159="http://schemas.microsoft.com/office/powerpoint/2015/09/main" Requires="p159">
      <p:transition advTm="0">
        <p159:morph option="byObject"/>
      </p:transition>
    </mc:Choice>
    <mc:Fallback>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Temporal misalignment: LLMs stale over time</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33519"/>
            <a:ext cx="11510085" cy="584775"/>
          </a:xfrm>
          <a:prstGeom prst="rect">
            <a:avLst/>
          </a:prstGeom>
          <a:noFill/>
        </p:spPr>
        <p:txBody>
          <a:bodyPr wrap="square">
            <a:spAutoFit/>
          </a:bodyPr>
          <a:lstStyle/>
          <a:p>
            <a:pPr algn="ctr"/>
            <a:r>
              <a:rPr lang="en-US" sz="1600" dirty="0"/>
              <a:t>Luu et al. Time Waits for No One! Analysis and Challenges of Temporal Misalignment., </a:t>
            </a:r>
            <a:r>
              <a:rPr lang="en-US" sz="1600" i="1" dirty="0"/>
              <a:t>NAACL </a:t>
            </a:r>
            <a:r>
              <a:rPr lang="en-US" sz="1600" dirty="0"/>
              <a:t>2022</a:t>
            </a:r>
          </a:p>
          <a:p>
            <a:pPr algn="ctr"/>
            <a:r>
              <a:rPr lang="en-US" sz="1600" dirty="0" err="1"/>
              <a:t>Lazaridou</a:t>
            </a:r>
            <a:r>
              <a:rPr lang="en-US" sz="1600" dirty="0"/>
              <a:t> et al. Mind the Gap: Assessing Temporal Generalization in Neural Language Models, </a:t>
            </a:r>
            <a:r>
              <a:rPr lang="en-US" sz="1600" i="1" dirty="0"/>
              <a:t>NeurIPS</a:t>
            </a:r>
            <a:r>
              <a:rPr lang="en-US" sz="1600" dirty="0"/>
              <a:t> 2021 </a:t>
            </a:r>
          </a:p>
        </p:txBody>
      </p:sp>
      <p:sp>
        <p:nvSpPr>
          <p:cNvPr id="20" name="Rounded Rectangle 19">
            <a:extLst>
              <a:ext uri="{FF2B5EF4-FFF2-40B4-BE49-F238E27FC236}">
                <a16:creationId xmlns:a16="http://schemas.microsoft.com/office/drawing/2014/main" id="{92B949AC-859E-8CC3-7C28-BBDF63FBB944}"/>
              </a:ext>
            </a:extLst>
          </p:cNvPr>
          <p:cNvSpPr/>
          <p:nvPr/>
        </p:nvSpPr>
        <p:spPr>
          <a:xfrm>
            <a:off x="643940" y="1450678"/>
            <a:ext cx="10887659"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r>
              <a:rPr lang="en-US" sz="3200" dirty="0">
                <a:solidFill>
                  <a:schemeClr val="tx1"/>
                </a:solidFill>
                <a:latin typeface="Avenir Book" panose="02000503020000020003" pitchFamily="2" charset="0"/>
              </a:rPr>
              <a:t>Known: Their quality degrade </a:t>
            </a:r>
            <a:r>
              <a:rPr lang="en-US" sz="3200" b="1" dirty="0">
                <a:solidFill>
                  <a:schemeClr val="tx1"/>
                </a:solidFill>
                <a:latin typeface="Avenir Book" panose="02000503020000020003" pitchFamily="2" charset="0"/>
              </a:rPr>
              <a:t>after</a:t>
            </a:r>
            <a:r>
              <a:rPr lang="en-US" sz="3200" dirty="0">
                <a:solidFill>
                  <a:schemeClr val="tx1"/>
                </a:solidFill>
                <a:latin typeface="Avenir Book" panose="02000503020000020003" pitchFamily="2" charset="0"/>
              </a:rPr>
              <a:t> their cut off date. </a:t>
            </a:r>
          </a:p>
        </p:txBody>
      </p:sp>
      <p:pic>
        <p:nvPicPr>
          <p:cNvPr id="6" name="Picture 5" descr="A cartoon of a robot&#10;&#10;Description automatically generated">
            <a:extLst>
              <a:ext uri="{FF2B5EF4-FFF2-40B4-BE49-F238E27FC236}">
                <a16:creationId xmlns:a16="http://schemas.microsoft.com/office/drawing/2014/main" id="{2841501F-2B0E-6182-3BED-EB04345C3319}"/>
              </a:ext>
            </a:extLst>
          </p:cNvPr>
          <p:cNvPicPr>
            <a:picLocks noChangeAspect="1"/>
          </p:cNvPicPr>
          <p:nvPr/>
        </p:nvPicPr>
        <p:blipFill>
          <a:blip r:embed="rId3"/>
          <a:stretch>
            <a:fillRect/>
          </a:stretch>
        </p:blipFill>
        <p:spPr>
          <a:xfrm>
            <a:off x="321950" y="2389187"/>
            <a:ext cx="11570261" cy="2070129"/>
          </a:xfrm>
          <a:prstGeom prst="rect">
            <a:avLst/>
          </a:prstGeom>
        </p:spPr>
      </p:pic>
      <p:sp>
        <p:nvSpPr>
          <p:cNvPr id="3" name="Rounded Rectangle 2">
            <a:extLst>
              <a:ext uri="{FF2B5EF4-FFF2-40B4-BE49-F238E27FC236}">
                <a16:creationId xmlns:a16="http://schemas.microsoft.com/office/drawing/2014/main" id="{1B124E87-36C9-F3B5-9442-A6BD697FD858}"/>
              </a:ext>
            </a:extLst>
          </p:cNvPr>
          <p:cNvSpPr/>
          <p:nvPr/>
        </p:nvSpPr>
        <p:spPr>
          <a:xfrm>
            <a:off x="795867" y="4866950"/>
            <a:ext cx="10640824" cy="1006475"/>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venir Book" panose="02000503020000020003" pitchFamily="2" charset="0"/>
              </a:rPr>
              <a:t>Are LLMs’ knowledge before cutoff date consistently good? </a:t>
            </a:r>
          </a:p>
        </p:txBody>
      </p:sp>
    </p:spTree>
    <p:extLst>
      <p:ext uri="{BB962C8B-B14F-4D97-AF65-F5344CB8AC3E}">
        <p14:creationId xmlns:p14="http://schemas.microsoft.com/office/powerpoint/2010/main" val="290472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9A0ED995-3FD6-4E1C-9611-FB1DDB937622}"/>
            </a:ext>
          </a:extLst>
        </p:cNvPr>
        <p:cNvGrpSpPr/>
        <p:nvPr/>
      </p:nvGrpSpPr>
      <p:grpSpPr>
        <a:xfrm>
          <a:off x="0" y="0"/>
          <a:ext cx="0" cy="0"/>
          <a:chOff x="0" y="0"/>
          <a:chExt cx="0" cy="0"/>
        </a:xfrm>
      </p:grpSpPr>
      <p:sp>
        <p:nvSpPr>
          <p:cNvPr id="204" name="Google Shape;204;p37">
            <a:extLst>
              <a:ext uri="{FF2B5EF4-FFF2-40B4-BE49-F238E27FC236}">
                <a16:creationId xmlns:a16="http://schemas.microsoft.com/office/drawing/2014/main" id="{EE3492D9-7C8D-7C85-892F-0A76E72755B1}"/>
              </a:ext>
            </a:extLst>
          </p:cNvPr>
          <p:cNvSpPr txBox="1">
            <a:spLocks noGrp="1"/>
          </p:cNvSpPr>
          <p:nvPr>
            <p:ph type="ctrTitle"/>
          </p:nvPr>
        </p:nvSpPr>
        <p:spPr>
          <a:xfrm>
            <a:off x="186612" y="687967"/>
            <a:ext cx="11737910" cy="16800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4000" dirty="0"/>
              <a:t>Dated Data: </a:t>
            </a:r>
            <a:br>
              <a:rPr lang="en-US" sz="4000" dirty="0"/>
            </a:br>
            <a:r>
              <a:rPr lang="en-US" sz="4000" dirty="0"/>
              <a:t>Tracing Knowledge Cutoffs in Large Language Models</a:t>
            </a:r>
            <a:endParaRPr lang="en-US" sz="4000" dirty="0">
              <a:solidFill>
                <a:schemeClr val="tx2"/>
              </a:solidFill>
            </a:endParaRPr>
          </a:p>
        </p:txBody>
      </p:sp>
      <p:sp>
        <p:nvSpPr>
          <p:cNvPr id="205" name="Google Shape;205;p37">
            <a:extLst>
              <a:ext uri="{FF2B5EF4-FFF2-40B4-BE49-F238E27FC236}">
                <a16:creationId xmlns:a16="http://schemas.microsoft.com/office/drawing/2014/main" id="{84B47712-8256-FAF0-F8F5-22DC841BF53C}"/>
              </a:ext>
            </a:extLst>
          </p:cNvPr>
          <p:cNvSpPr txBox="1">
            <a:spLocks noGrp="1"/>
          </p:cNvSpPr>
          <p:nvPr>
            <p:ph type="subTitle" idx="1"/>
          </p:nvPr>
        </p:nvSpPr>
        <p:spPr>
          <a:xfrm>
            <a:off x="476367" y="2465459"/>
            <a:ext cx="11360800" cy="10568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US" sz="2400" dirty="0"/>
              <a:t>Jeffrey Cheng, Marc </a:t>
            </a:r>
            <a:r>
              <a:rPr lang="en-US" sz="2400" dirty="0" err="1"/>
              <a:t>Marone</a:t>
            </a:r>
            <a:r>
              <a:rPr lang="en-US" sz="2400" dirty="0"/>
              <a:t>, Orion Weller, </a:t>
            </a:r>
          </a:p>
          <a:p>
            <a:r>
              <a:rPr lang="en-US" sz="2400" dirty="0"/>
              <a:t>Dawn Lawrie, Daniel Khashabi, Benjamin Van Durme</a:t>
            </a:r>
          </a:p>
        </p:txBody>
      </p:sp>
      <p:sp>
        <p:nvSpPr>
          <p:cNvPr id="3" name="TextBox 2">
            <a:extLst>
              <a:ext uri="{FF2B5EF4-FFF2-40B4-BE49-F238E27FC236}">
                <a16:creationId xmlns:a16="http://schemas.microsoft.com/office/drawing/2014/main" id="{743787E9-3F58-9C8C-9CAB-B3F1DA9B2A39}"/>
              </a:ext>
            </a:extLst>
          </p:cNvPr>
          <p:cNvSpPr txBox="1"/>
          <p:nvPr/>
        </p:nvSpPr>
        <p:spPr>
          <a:xfrm>
            <a:off x="2770926" y="5927623"/>
            <a:ext cx="6771682" cy="738664"/>
          </a:xfrm>
          <a:prstGeom prst="rect">
            <a:avLst/>
          </a:prstGeom>
          <a:noFill/>
        </p:spPr>
        <p:txBody>
          <a:bodyPr wrap="square">
            <a:spAutoFit/>
          </a:bodyPr>
          <a:lstStyle/>
          <a:p>
            <a:pPr algn="ctr"/>
            <a:r>
              <a:rPr lang="en-US" sz="2400" b="1" dirty="0">
                <a:solidFill>
                  <a:schemeClr val="tx2"/>
                </a:solidFill>
                <a:latin typeface="Avenir Book" panose="02000503020000020003" pitchFamily="2" charset="0"/>
                <a:cs typeface="Consolas" panose="020B0609020204030204" pitchFamily="49" charset="0"/>
              </a:rPr>
              <a:t>🥇 COLM 2024 Outstanding paper award! 🥇</a:t>
            </a:r>
          </a:p>
          <a:p>
            <a:pPr algn="ctr"/>
            <a:r>
              <a:rPr lang="en-US" b="1" dirty="0">
                <a:solidFill>
                  <a:schemeClr val="tx2"/>
                </a:solidFill>
                <a:latin typeface="Avenir Book" panose="02000503020000020003" pitchFamily="2" charset="0"/>
                <a:cs typeface="Consolas" panose="020B0609020204030204" pitchFamily="49" charset="0"/>
              </a:rPr>
              <a:t>https://</a:t>
            </a:r>
            <a:r>
              <a:rPr lang="en-US" b="1" dirty="0" err="1">
                <a:solidFill>
                  <a:schemeClr val="tx2"/>
                </a:solidFill>
                <a:latin typeface="Avenir Book" panose="02000503020000020003" pitchFamily="2" charset="0"/>
                <a:cs typeface="Consolas" panose="020B0609020204030204" pitchFamily="49" charset="0"/>
              </a:rPr>
              <a:t>arxiv.org</a:t>
            </a:r>
            <a:r>
              <a:rPr lang="en-US" b="1" dirty="0">
                <a:solidFill>
                  <a:schemeClr val="tx2"/>
                </a:solidFill>
                <a:latin typeface="Avenir Book" panose="02000503020000020003" pitchFamily="2" charset="0"/>
                <a:cs typeface="Consolas" panose="020B0609020204030204" pitchFamily="49" charset="0"/>
              </a:rPr>
              <a:t>/abs/2403.12958 </a:t>
            </a:r>
          </a:p>
        </p:txBody>
      </p:sp>
      <p:pic>
        <p:nvPicPr>
          <p:cNvPr id="4" name="Picture 2" descr="Orion Weller">
            <a:extLst>
              <a:ext uri="{FF2B5EF4-FFF2-40B4-BE49-F238E27FC236}">
                <a16:creationId xmlns:a16="http://schemas.microsoft.com/office/drawing/2014/main" id="{10D78F4B-A98F-ED47-1E19-76AE305D8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1" t="10775" r="18028" b="19652"/>
          <a:stretch/>
        </p:blipFill>
        <p:spPr bwMode="auto">
          <a:xfrm>
            <a:off x="5748013" y="4054174"/>
            <a:ext cx="1284293" cy="1341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Marc Marone">
            <a:extLst>
              <a:ext uri="{FF2B5EF4-FFF2-40B4-BE49-F238E27FC236}">
                <a16:creationId xmlns:a16="http://schemas.microsoft.com/office/drawing/2014/main" id="{2B613A99-42BB-CDD0-F99E-1EB9225708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8" t="4550" r="20288" b="33060"/>
          <a:stretch/>
        </p:blipFill>
        <p:spPr bwMode="auto">
          <a:xfrm>
            <a:off x="7250894" y="4054174"/>
            <a:ext cx="1275798" cy="1341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2" descr="Jeffrey Cheng - Duke University | LinkedIn">
            <a:extLst>
              <a:ext uri="{FF2B5EF4-FFF2-40B4-BE49-F238E27FC236}">
                <a16:creationId xmlns:a16="http://schemas.microsoft.com/office/drawing/2014/main" id="{DCED16FF-CD85-7055-9AD8-5CAFDC5498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82" t="18706" r="11342"/>
          <a:stretch/>
        </p:blipFill>
        <p:spPr bwMode="auto">
          <a:xfrm>
            <a:off x="3657600" y="3712848"/>
            <a:ext cx="1840375" cy="19236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9629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p:txBody>
          <a:bodyPr/>
          <a:lstStyle/>
          <a:p>
            <a:r>
              <a:rPr lang="en-US" dirty="0"/>
              <a:t>Do all resources in the training data share the same reported knowledge cutoff?</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Knowledge before the [claimed] cutoff date </a:t>
            </a:r>
          </a:p>
        </p:txBody>
      </p:sp>
      <p:pic>
        <p:nvPicPr>
          <p:cNvPr id="16" name="Picture 15" descr="A close-up of a paper&#10;&#10;Description automatically generated">
            <a:extLst>
              <a:ext uri="{FF2B5EF4-FFF2-40B4-BE49-F238E27FC236}">
                <a16:creationId xmlns:a16="http://schemas.microsoft.com/office/drawing/2014/main" id="{5F198BBE-9284-4E64-D930-C8CD865B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53" y="3124935"/>
            <a:ext cx="11189693" cy="2632868"/>
          </a:xfrm>
          <a:prstGeom prst="rect">
            <a:avLst/>
          </a:prstGeom>
        </p:spPr>
      </p:pic>
      <p:sp>
        <p:nvSpPr>
          <p:cNvPr id="3" name="Slide Number Placeholder 2">
            <a:extLst>
              <a:ext uri="{FF2B5EF4-FFF2-40B4-BE49-F238E27FC236}">
                <a16:creationId xmlns:a16="http://schemas.microsoft.com/office/drawing/2014/main" id="{1A8D7ADF-A8C7-39B2-5F93-6A6AA023E323}"/>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a:p>
        </p:txBody>
      </p:sp>
    </p:spTree>
    <p:extLst>
      <p:ext uri="{BB962C8B-B14F-4D97-AF65-F5344CB8AC3E}">
        <p14:creationId xmlns:p14="http://schemas.microsoft.com/office/powerpoint/2010/main" val="54636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0DE01-86DC-C98A-D9C6-1BA8E73B2CAD}"/>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F2638BC7-12F9-1DFC-2186-D1F25374F783}"/>
              </a:ext>
            </a:extLst>
          </p:cNvPr>
          <p:cNvSpPr>
            <a:spLocks noGrp="1"/>
          </p:cNvSpPr>
          <p:nvPr>
            <p:ph idx="1"/>
          </p:nvPr>
        </p:nvSpPr>
        <p:spPr/>
        <p:txBody>
          <a:bodyPr/>
          <a:lstStyle/>
          <a:p>
            <a:r>
              <a:rPr lang="en-US" dirty="0"/>
              <a:t>Do all resources in the training data share the same reported knowledge cutoff?</a:t>
            </a:r>
          </a:p>
        </p:txBody>
      </p:sp>
      <p:sp>
        <p:nvSpPr>
          <p:cNvPr id="2" name="Title 1">
            <a:extLst>
              <a:ext uri="{FF2B5EF4-FFF2-40B4-BE49-F238E27FC236}">
                <a16:creationId xmlns:a16="http://schemas.microsoft.com/office/drawing/2014/main" id="{9A773A52-4CA2-148D-BC7D-2DAF050D3F9B}"/>
              </a:ext>
            </a:extLst>
          </p:cNvPr>
          <p:cNvSpPr>
            <a:spLocks noGrp="1"/>
          </p:cNvSpPr>
          <p:nvPr>
            <p:ph type="title"/>
          </p:nvPr>
        </p:nvSpPr>
        <p:spPr/>
        <p:txBody>
          <a:bodyPr/>
          <a:lstStyle/>
          <a:p>
            <a:r>
              <a:rPr lang="en-US" dirty="0"/>
              <a:t>Knowledge before the [claimed] cutoff date </a:t>
            </a:r>
          </a:p>
        </p:txBody>
      </p:sp>
      <p:sp>
        <p:nvSpPr>
          <p:cNvPr id="10" name="Rectangle: Rounded Corners 9">
            <a:extLst>
              <a:ext uri="{FF2B5EF4-FFF2-40B4-BE49-F238E27FC236}">
                <a16:creationId xmlns:a16="http://schemas.microsoft.com/office/drawing/2014/main" id="{3D9F5F36-7515-0492-FD76-08989FA1E467}"/>
              </a:ext>
            </a:extLst>
          </p:cNvPr>
          <p:cNvSpPr/>
          <p:nvPr/>
        </p:nvSpPr>
        <p:spPr>
          <a:xfrm>
            <a:off x="456594" y="4114363"/>
            <a:ext cx="11353347" cy="1441752"/>
          </a:xfrm>
          <a:prstGeom prst="roundRect">
            <a:avLst/>
          </a:prstGeom>
          <a:solidFill>
            <a:srgbClr val="E8F2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2">
                    <a:lumMod val="10000"/>
                  </a:schemeClr>
                </a:solidFill>
                <a:latin typeface="Avenir Book" panose="02000503020000020003" pitchFamily="2" charset="0"/>
              </a:rPr>
              <a:t>The </a:t>
            </a:r>
            <a:r>
              <a:rPr lang="en-US" sz="3000" i="1" u="sng" dirty="0">
                <a:solidFill>
                  <a:schemeClr val="bg2">
                    <a:lumMod val="10000"/>
                  </a:schemeClr>
                </a:solidFill>
                <a:latin typeface="Avenir Book" panose="02000503020000020003" pitchFamily="2" charset="0"/>
              </a:rPr>
              <a:t>effective cutoff </a:t>
            </a:r>
            <a:r>
              <a:rPr lang="en-US" sz="3000" dirty="0">
                <a:solidFill>
                  <a:schemeClr val="bg2">
                    <a:lumMod val="10000"/>
                  </a:schemeClr>
                </a:solidFill>
                <a:latin typeface="Avenir Book" panose="02000503020000020003" pitchFamily="2" charset="0"/>
              </a:rPr>
              <a:t>of an LLM (with respect to a resource) is the date that matches the LLM’s best knowledge of that resource.</a:t>
            </a:r>
            <a:endParaRPr lang="en-US" sz="3000" i="1" dirty="0">
              <a:solidFill>
                <a:schemeClr val="bg2">
                  <a:lumMod val="10000"/>
                </a:schemeClr>
              </a:solidFill>
              <a:latin typeface="Avenir Book" panose="02000503020000020003" pitchFamily="2" charset="0"/>
            </a:endParaRPr>
          </a:p>
        </p:txBody>
      </p:sp>
      <p:sp>
        <p:nvSpPr>
          <p:cNvPr id="3" name="Slide Number Placeholder 2">
            <a:extLst>
              <a:ext uri="{FF2B5EF4-FFF2-40B4-BE49-F238E27FC236}">
                <a16:creationId xmlns:a16="http://schemas.microsoft.com/office/drawing/2014/main" id="{4A569283-CF68-9454-E44C-BC11581CAFD2}"/>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a:p>
        </p:txBody>
      </p:sp>
    </p:spTree>
    <p:extLst>
      <p:ext uri="{BB962C8B-B14F-4D97-AF65-F5344CB8AC3E}">
        <p14:creationId xmlns:p14="http://schemas.microsoft.com/office/powerpoint/2010/main" val="176942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E28503-9824-9555-3E5C-513ACC6F7E73}"/>
              </a:ext>
            </a:extLst>
          </p:cNvPr>
          <p:cNvSpPr>
            <a:spLocks noGrp="1"/>
          </p:cNvSpPr>
          <p:nvPr>
            <p:ph idx="1"/>
          </p:nvPr>
        </p:nvSpPr>
        <p:spPr/>
        <p:txBody>
          <a:bodyPr/>
          <a:lstStyle/>
          <a:p>
            <a:r>
              <a:rPr lang="en-US" dirty="0"/>
              <a:t>It’s possible that they’re not the same. </a:t>
            </a:r>
          </a:p>
          <a:p>
            <a:pPr lvl="1"/>
            <a:r>
              <a:rPr lang="en-US" dirty="0"/>
              <a:t>Claimed cutoff shows the latest version of data. </a:t>
            </a:r>
          </a:p>
          <a:p>
            <a:pPr lvl="1"/>
            <a:r>
              <a:rPr lang="en-US" dirty="0"/>
              <a:t>Effective cutoff depends on how much old/stale information are there. </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pPr algn="ctr"/>
            <a:r>
              <a:rPr lang="en-US" sz="4400" dirty="0"/>
              <a:t>Effective cutoff == reported cutoffs?</a:t>
            </a:r>
          </a:p>
        </p:txBody>
      </p:sp>
      <p:pic>
        <p:nvPicPr>
          <p:cNvPr id="8" name="Picture 7">
            <a:extLst>
              <a:ext uri="{FF2B5EF4-FFF2-40B4-BE49-F238E27FC236}">
                <a16:creationId xmlns:a16="http://schemas.microsoft.com/office/drawing/2014/main" id="{6FABE338-BA1C-E7B4-5A50-4F48302829BC}"/>
              </a:ext>
            </a:extLst>
          </p:cNvPr>
          <p:cNvPicPr>
            <a:picLocks noChangeAspect="1"/>
          </p:cNvPicPr>
          <p:nvPr/>
        </p:nvPicPr>
        <p:blipFill>
          <a:blip r:embed="rId3"/>
          <a:stretch>
            <a:fillRect/>
          </a:stretch>
        </p:blipFill>
        <p:spPr>
          <a:xfrm>
            <a:off x="1365858" y="2989077"/>
            <a:ext cx="9053885" cy="1591648"/>
          </a:xfrm>
          <a:prstGeom prst="rect">
            <a:avLst/>
          </a:prstGeom>
        </p:spPr>
      </p:pic>
      <p:pic>
        <p:nvPicPr>
          <p:cNvPr id="9" name="Picture 8">
            <a:extLst>
              <a:ext uri="{FF2B5EF4-FFF2-40B4-BE49-F238E27FC236}">
                <a16:creationId xmlns:a16="http://schemas.microsoft.com/office/drawing/2014/main" id="{EF276B0B-8FA0-7D02-4800-498CF47107DC}"/>
              </a:ext>
            </a:extLst>
          </p:cNvPr>
          <p:cNvPicPr>
            <a:picLocks noChangeAspect="1"/>
          </p:cNvPicPr>
          <p:nvPr/>
        </p:nvPicPr>
        <p:blipFill>
          <a:blip r:embed="rId4"/>
          <a:stretch>
            <a:fillRect/>
          </a:stretch>
        </p:blipFill>
        <p:spPr>
          <a:xfrm>
            <a:off x="354608" y="4754784"/>
            <a:ext cx="5389771" cy="1550765"/>
          </a:xfrm>
          <a:prstGeom prst="rect">
            <a:avLst/>
          </a:prstGeom>
        </p:spPr>
      </p:pic>
      <p:pic>
        <p:nvPicPr>
          <p:cNvPr id="10" name="Picture 9">
            <a:extLst>
              <a:ext uri="{FF2B5EF4-FFF2-40B4-BE49-F238E27FC236}">
                <a16:creationId xmlns:a16="http://schemas.microsoft.com/office/drawing/2014/main" id="{1FEAA9DB-F077-78F2-5162-510CE7CEFAB1}"/>
              </a:ext>
            </a:extLst>
          </p:cNvPr>
          <p:cNvPicPr>
            <a:picLocks noChangeAspect="1"/>
          </p:cNvPicPr>
          <p:nvPr/>
        </p:nvPicPr>
        <p:blipFill>
          <a:blip r:embed="rId5"/>
          <a:stretch>
            <a:fillRect/>
          </a:stretch>
        </p:blipFill>
        <p:spPr>
          <a:xfrm>
            <a:off x="6041223" y="4707171"/>
            <a:ext cx="5576404" cy="1598379"/>
          </a:xfrm>
          <a:prstGeom prst="rect">
            <a:avLst/>
          </a:prstGeom>
        </p:spPr>
      </p:pic>
      <p:sp>
        <p:nvSpPr>
          <p:cNvPr id="12" name="Slide Number Placeholder 11">
            <a:extLst>
              <a:ext uri="{FF2B5EF4-FFF2-40B4-BE49-F238E27FC236}">
                <a16:creationId xmlns:a16="http://schemas.microsoft.com/office/drawing/2014/main" id="{FD0912EB-C503-52C4-2B00-AD08752E2D7F}"/>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a:p>
        </p:txBody>
      </p:sp>
    </p:spTree>
    <p:extLst>
      <p:ext uri="{BB962C8B-B14F-4D97-AF65-F5344CB8AC3E}">
        <p14:creationId xmlns:p14="http://schemas.microsoft.com/office/powerpoint/2010/main" val="192717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A7ADD0C9-DED7-FF16-9EFF-E7445C1AB3AE}"/>
              </a:ext>
            </a:extLst>
          </p:cNvPr>
          <p:cNvSpPr>
            <a:spLocks noGrp="1"/>
          </p:cNvSpPr>
          <p:nvPr>
            <p:ph idx="1"/>
          </p:nvPr>
        </p:nvSpPr>
        <p:spPr>
          <a:xfrm>
            <a:off x="838200" y="1514475"/>
            <a:ext cx="8051800" cy="4662488"/>
          </a:xfrm>
        </p:spPr>
        <p:txBody>
          <a:bodyPr/>
          <a:lstStyle/>
          <a:p>
            <a:endParaRPr lang="en-US" dirty="0"/>
          </a:p>
          <a:p>
            <a:r>
              <a:rPr lang="en-US" dirty="0"/>
              <a:t>WIKISPAN:</a:t>
            </a:r>
          </a:p>
          <a:p>
            <a:pPr lvl="1"/>
            <a:r>
              <a:rPr lang="en-US" dirty="0"/>
              <a:t>Collect 5000 most edited topics</a:t>
            </a:r>
          </a:p>
          <a:p>
            <a:pPr lvl="1"/>
            <a:r>
              <a:rPr lang="en-US" dirty="0"/>
              <a:t>Scrape monthly versions from </a:t>
            </a:r>
            <a:br>
              <a:rPr lang="en-US" dirty="0"/>
            </a:br>
            <a:r>
              <a:rPr lang="en-US" dirty="0"/>
              <a:t>April 2016 to April 2023</a:t>
            </a:r>
          </a:p>
          <a:p>
            <a:pPr lvl="1"/>
            <a:endParaRPr lang="en-US" dirty="0"/>
          </a:p>
          <a:p>
            <a:pPr lvl="1"/>
            <a:endParaRPr lang="en-US" dirty="0"/>
          </a:p>
          <a:p>
            <a:r>
              <a:rPr lang="en-US" dirty="0"/>
              <a:t>We also built NEWSPAN based on New York Times articles. Feel free to checkout the details in the paper. </a:t>
            </a:r>
          </a:p>
          <a:p>
            <a:pPr lvl="1"/>
            <a:endParaRPr lang="en-US" dirty="0"/>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How do we measure knowledge over time?</a:t>
            </a:r>
          </a:p>
        </p:txBody>
      </p:sp>
      <p:pic>
        <p:nvPicPr>
          <p:cNvPr id="4" name="Picture 3" descr="A puzzle ball with black letters&#10;&#10;Description automatically generated">
            <a:extLst>
              <a:ext uri="{FF2B5EF4-FFF2-40B4-BE49-F238E27FC236}">
                <a16:creationId xmlns:a16="http://schemas.microsoft.com/office/drawing/2014/main" id="{3DF08DEE-11EC-949E-6025-7B0B8716ACD9}"/>
              </a:ext>
            </a:extLst>
          </p:cNvPr>
          <p:cNvPicPr>
            <a:picLocks noChangeAspect="1"/>
          </p:cNvPicPr>
          <p:nvPr/>
        </p:nvPicPr>
        <p:blipFill>
          <a:blip r:embed="rId3">
            <a:extLst>
              <a:ext uri="{28A0092B-C50C-407E-A947-70E740481C1C}">
                <a14:useLocalDpi xmlns:a14="http://schemas.microsoft.com/office/drawing/2010/main" val="0"/>
              </a:ext>
            </a:extLst>
          </a:blip>
          <a:srcRect l="23993" r="22869"/>
          <a:stretch/>
        </p:blipFill>
        <p:spPr>
          <a:xfrm>
            <a:off x="8694251" y="1657029"/>
            <a:ext cx="2337815" cy="2474704"/>
          </a:xfrm>
          <a:prstGeom prst="rect">
            <a:avLst/>
          </a:prstGeom>
        </p:spPr>
      </p:pic>
      <p:sp>
        <p:nvSpPr>
          <p:cNvPr id="3" name="Slide Number Placeholder 2">
            <a:extLst>
              <a:ext uri="{FF2B5EF4-FFF2-40B4-BE49-F238E27FC236}">
                <a16:creationId xmlns:a16="http://schemas.microsoft.com/office/drawing/2014/main" id="{CAAEBD55-01BB-D15E-B28A-93CD6A13E2F3}"/>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a:p>
        </p:txBody>
      </p:sp>
    </p:spTree>
    <p:extLst>
      <p:ext uri="{BB962C8B-B14F-4D97-AF65-F5344CB8AC3E}">
        <p14:creationId xmlns:p14="http://schemas.microsoft.com/office/powerpoint/2010/main" val="2227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a:xfrm>
            <a:off x="838200" y="1514475"/>
            <a:ext cx="5257800" cy="4662488"/>
          </a:xfrm>
        </p:spPr>
        <p:txBody>
          <a:bodyPr/>
          <a:lstStyle/>
          <a:p>
            <a:r>
              <a:rPr lang="en-US" dirty="0"/>
              <a:t>WIKISPAN documents: version of Wikipedia topic </a:t>
            </a:r>
            <a:r>
              <a:rPr lang="en-US" i="1" dirty="0"/>
              <a:t>t</a:t>
            </a:r>
            <a:r>
              <a:rPr lang="en-US" dirty="0"/>
              <a:t> at time </a:t>
            </a:r>
            <a:r>
              <a:rPr lang="en-US" i="1" dirty="0"/>
              <a:t>m</a:t>
            </a:r>
            <a:endParaRPr lang="en-US" dirty="0"/>
          </a:p>
          <a:p>
            <a:endParaRPr lang="en-US" dirty="0"/>
          </a:p>
          <a:p>
            <a:r>
              <a:rPr lang="en-US" dirty="0"/>
              <a:t>Measure perplexity of first </a:t>
            </a:r>
            <a:br>
              <a:rPr lang="en-US" dirty="0"/>
            </a:br>
            <a:r>
              <a:rPr lang="en-US" dirty="0"/>
              <a:t>512 tokens</a:t>
            </a:r>
            <a:r>
              <a:rPr lang="en-US" i="1" dirty="0"/>
              <a:t> </a:t>
            </a:r>
            <a:r>
              <a:rPr lang="en-US" dirty="0"/>
              <a:t>of each document, across all topics and months</a:t>
            </a:r>
            <a:endParaRPr lang="en-US" i="1" dirty="0"/>
          </a:p>
          <a:p>
            <a:pPr lvl="1"/>
            <a:endParaRPr lang="en-US" dirty="0"/>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Extracting PPL over time with WIKISPAN</a:t>
            </a:r>
          </a:p>
        </p:txBody>
      </p:sp>
      <p:pic>
        <p:nvPicPr>
          <p:cNvPr id="4" name="Picture 3" descr="A line graph with numbers and a line graph&#10;&#10;Description automatically generated with medium confidence">
            <a:extLst>
              <a:ext uri="{FF2B5EF4-FFF2-40B4-BE49-F238E27FC236}">
                <a16:creationId xmlns:a16="http://schemas.microsoft.com/office/drawing/2014/main" id="{A2ADC006-EFB6-03CE-DAAC-70D50BA2B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302" y="1852282"/>
            <a:ext cx="5455139" cy="3153436"/>
          </a:xfrm>
          <a:prstGeom prst="rect">
            <a:avLst/>
          </a:prstGeom>
        </p:spPr>
      </p:pic>
      <p:sp>
        <p:nvSpPr>
          <p:cNvPr id="5" name="TextBox 4">
            <a:extLst>
              <a:ext uri="{FF2B5EF4-FFF2-40B4-BE49-F238E27FC236}">
                <a16:creationId xmlns:a16="http://schemas.microsoft.com/office/drawing/2014/main" id="{73A936BA-BED3-46BF-321C-B53D191388B3}"/>
              </a:ext>
            </a:extLst>
          </p:cNvPr>
          <p:cNvSpPr txBox="1"/>
          <p:nvPr/>
        </p:nvSpPr>
        <p:spPr>
          <a:xfrm>
            <a:off x="7038710" y="5140898"/>
            <a:ext cx="4274324" cy="830997"/>
          </a:xfrm>
          <a:prstGeom prst="rect">
            <a:avLst/>
          </a:prstGeom>
          <a:noFill/>
        </p:spPr>
        <p:txBody>
          <a:bodyPr wrap="square" rtlCol="0">
            <a:spAutoFit/>
          </a:bodyPr>
          <a:lstStyle/>
          <a:p>
            <a:r>
              <a:rPr lang="en-US" sz="1600" dirty="0"/>
              <a:t>Perplexity of the Wikipedia document “Liverpool'' under Pythia-7b. Each point is the perplexity of the document at that time.</a:t>
            </a:r>
          </a:p>
        </p:txBody>
      </p:sp>
      <p:pic>
        <p:nvPicPr>
          <p:cNvPr id="7" name="Picture 6">
            <a:extLst>
              <a:ext uri="{FF2B5EF4-FFF2-40B4-BE49-F238E27FC236}">
                <a16:creationId xmlns:a16="http://schemas.microsoft.com/office/drawing/2014/main" id="{24D477AC-60C7-710A-8652-F930B55460F7}"/>
              </a:ext>
            </a:extLst>
          </p:cNvPr>
          <p:cNvPicPr>
            <a:picLocks noChangeAspect="1"/>
          </p:cNvPicPr>
          <p:nvPr/>
        </p:nvPicPr>
        <p:blipFill>
          <a:blip r:embed="rId4"/>
          <a:stretch>
            <a:fillRect/>
          </a:stretch>
        </p:blipFill>
        <p:spPr>
          <a:xfrm>
            <a:off x="284691" y="4854364"/>
            <a:ext cx="5935777" cy="978321"/>
          </a:xfrm>
          <a:prstGeom prst="rect">
            <a:avLst/>
          </a:prstGeom>
        </p:spPr>
      </p:pic>
      <p:sp>
        <p:nvSpPr>
          <p:cNvPr id="9" name="Slide Number Placeholder 8">
            <a:extLst>
              <a:ext uri="{FF2B5EF4-FFF2-40B4-BE49-F238E27FC236}">
                <a16:creationId xmlns:a16="http://schemas.microsoft.com/office/drawing/2014/main" id="{4C901D5E-63BD-6226-3B20-88EAAFA061F1}"/>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a:p>
        </p:txBody>
      </p:sp>
    </p:spTree>
    <p:extLst>
      <p:ext uri="{BB962C8B-B14F-4D97-AF65-F5344CB8AC3E}">
        <p14:creationId xmlns:p14="http://schemas.microsoft.com/office/powerpoint/2010/main" val="48977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p:txBody>
          <a:bodyPr/>
          <a:lstStyle/>
          <a:p>
            <a:r>
              <a:rPr lang="en-US" dirty="0"/>
              <a:t>Normalization</a:t>
            </a:r>
          </a:p>
          <a:p>
            <a:pPr lvl="1"/>
            <a:r>
              <a:rPr lang="en-US" dirty="0"/>
              <a:t>Aggregate perplexities with 95% truncated mean within each month</a:t>
            </a:r>
          </a:p>
          <a:p>
            <a:pPr lvl="1"/>
            <a:r>
              <a:rPr lang="en-US" dirty="0"/>
              <a:t>Perform 0-1 normalization over entire time-span</a:t>
            </a:r>
          </a:p>
          <a:p>
            <a:r>
              <a:rPr lang="en-US" dirty="0"/>
              <a:t>Effective knowledge cutoffs are the </a:t>
            </a:r>
            <a:r>
              <a:rPr lang="en-US" dirty="0" err="1"/>
              <a:t>argmin</a:t>
            </a:r>
            <a:r>
              <a:rPr lang="en-US" dirty="0"/>
              <a:t> of relative perplexity curves</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Extracting PPL over time with WIKISPAN</a:t>
            </a:r>
          </a:p>
        </p:txBody>
      </p:sp>
      <p:grpSp>
        <p:nvGrpSpPr>
          <p:cNvPr id="8" name="Group 7">
            <a:extLst>
              <a:ext uri="{FF2B5EF4-FFF2-40B4-BE49-F238E27FC236}">
                <a16:creationId xmlns:a16="http://schemas.microsoft.com/office/drawing/2014/main" id="{84DECBAA-019C-2336-D0DB-FF60A3CFB66F}"/>
              </a:ext>
            </a:extLst>
          </p:cNvPr>
          <p:cNvGrpSpPr/>
          <p:nvPr/>
        </p:nvGrpSpPr>
        <p:grpSpPr>
          <a:xfrm>
            <a:off x="434010" y="3632198"/>
            <a:ext cx="3017431" cy="1515535"/>
            <a:chOff x="233942" y="2571750"/>
            <a:chExt cx="2563701" cy="1307348"/>
          </a:xfrm>
        </p:grpSpPr>
        <p:pic>
          <p:nvPicPr>
            <p:cNvPr id="7" name="Picture 6" descr="A line graph with numbers and a line graph&#10;&#10;Description automatically generated with medium confidence">
              <a:extLst>
                <a:ext uri="{FF2B5EF4-FFF2-40B4-BE49-F238E27FC236}">
                  <a16:creationId xmlns:a16="http://schemas.microsoft.com/office/drawing/2014/main" id="{B5C4A7CE-2F65-86B1-5D57-194A454D7123}"/>
                </a:ext>
              </a:extLst>
            </p:cNvPr>
            <p:cNvPicPr>
              <a:picLocks noChangeAspect="1"/>
            </p:cNvPicPr>
            <p:nvPr/>
          </p:nvPicPr>
          <p:blipFill>
            <a:blip r:embed="rId3">
              <a:extLst>
                <a:ext uri="{28A0092B-C50C-407E-A947-70E740481C1C}">
                  <a14:useLocalDpi xmlns:a14="http://schemas.microsoft.com/office/drawing/2010/main" val="0"/>
                </a:ext>
              </a:extLst>
            </a:blip>
            <a:srcRect b="18877"/>
            <a:stretch/>
          </p:blipFill>
          <p:spPr>
            <a:xfrm>
              <a:off x="409789" y="2571750"/>
              <a:ext cx="2387854" cy="1119775"/>
            </a:xfrm>
            <a:prstGeom prst="rect">
              <a:avLst/>
            </a:prstGeom>
          </p:spPr>
        </p:pic>
        <p:pic>
          <p:nvPicPr>
            <p:cNvPr id="5" name="Picture 4" descr="A line graph with numbers and a line graph&#10;&#10;Description automatically generated with medium confidence">
              <a:extLst>
                <a:ext uri="{FF2B5EF4-FFF2-40B4-BE49-F238E27FC236}">
                  <a16:creationId xmlns:a16="http://schemas.microsoft.com/office/drawing/2014/main" id="{06C367DD-D6FA-7EC7-3F03-2D7BAA3A8DCF}"/>
                </a:ext>
              </a:extLst>
            </p:cNvPr>
            <p:cNvPicPr>
              <a:picLocks noChangeAspect="1"/>
            </p:cNvPicPr>
            <p:nvPr/>
          </p:nvPicPr>
          <p:blipFill>
            <a:blip r:embed="rId3">
              <a:extLst>
                <a:ext uri="{28A0092B-C50C-407E-A947-70E740481C1C}">
                  <a14:useLocalDpi xmlns:a14="http://schemas.microsoft.com/office/drawing/2010/main" val="0"/>
                </a:ext>
              </a:extLst>
            </a:blip>
            <a:srcRect b="18877"/>
            <a:stretch/>
          </p:blipFill>
          <p:spPr>
            <a:xfrm>
              <a:off x="321866" y="2665536"/>
              <a:ext cx="2387854" cy="1119775"/>
            </a:xfrm>
            <a:prstGeom prst="rect">
              <a:avLst/>
            </a:prstGeom>
          </p:spPr>
        </p:pic>
        <p:pic>
          <p:nvPicPr>
            <p:cNvPr id="3" name="Picture 2" descr="A line graph with numbers and a line graph&#10;&#10;Description automatically generated with medium confidence">
              <a:extLst>
                <a:ext uri="{FF2B5EF4-FFF2-40B4-BE49-F238E27FC236}">
                  <a16:creationId xmlns:a16="http://schemas.microsoft.com/office/drawing/2014/main" id="{A3168EE4-3939-4D1A-CAA4-517385C419E2}"/>
                </a:ext>
              </a:extLst>
            </p:cNvPr>
            <p:cNvPicPr>
              <a:picLocks noChangeAspect="1"/>
            </p:cNvPicPr>
            <p:nvPr/>
          </p:nvPicPr>
          <p:blipFill>
            <a:blip r:embed="rId3">
              <a:extLst>
                <a:ext uri="{28A0092B-C50C-407E-A947-70E740481C1C}">
                  <a14:useLocalDpi xmlns:a14="http://schemas.microsoft.com/office/drawing/2010/main" val="0"/>
                </a:ext>
              </a:extLst>
            </a:blip>
            <a:srcRect b="18876"/>
            <a:stretch/>
          </p:blipFill>
          <p:spPr>
            <a:xfrm>
              <a:off x="233942" y="2759323"/>
              <a:ext cx="2387854" cy="1119775"/>
            </a:xfrm>
            <a:prstGeom prst="rect">
              <a:avLst/>
            </a:prstGeom>
          </p:spPr>
        </p:pic>
      </p:grpSp>
      <p:pic>
        <p:nvPicPr>
          <p:cNvPr id="12" name="Picture 11">
            <a:extLst>
              <a:ext uri="{FF2B5EF4-FFF2-40B4-BE49-F238E27FC236}">
                <a16:creationId xmlns:a16="http://schemas.microsoft.com/office/drawing/2014/main" id="{23FEAC87-B3C9-89F2-69E5-F5B657A9CBFE}"/>
              </a:ext>
            </a:extLst>
          </p:cNvPr>
          <p:cNvPicPr>
            <a:picLocks noChangeAspect="1"/>
          </p:cNvPicPr>
          <p:nvPr/>
        </p:nvPicPr>
        <p:blipFill>
          <a:blip r:embed="rId4"/>
          <a:srcRect b="16099"/>
          <a:stretch/>
        </p:blipFill>
        <p:spPr>
          <a:xfrm>
            <a:off x="8266042" y="3632202"/>
            <a:ext cx="3226404" cy="1515533"/>
          </a:xfrm>
          <a:prstGeom prst="rect">
            <a:avLst/>
          </a:prstGeom>
        </p:spPr>
      </p:pic>
      <p:pic>
        <p:nvPicPr>
          <p:cNvPr id="16" name="Picture 15">
            <a:extLst>
              <a:ext uri="{FF2B5EF4-FFF2-40B4-BE49-F238E27FC236}">
                <a16:creationId xmlns:a16="http://schemas.microsoft.com/office/drawing/2014/main" id="{F244730C-A856-954E-84DF-302AEB2C328E}"/>
              </a:ext>
            </a:extLst>
          </p:cNvPr>
          <p:cNvPicPr>
            <a:picLocks noChangeAspect="1"/>
          </p:cNvPicPr>
          <p:nvPr/>
        </p:nvPicPr>
        <p:blipFill>
          <a:blip r:embed="rId5"/>
          <a:srcRect b="15593"/>
          <a:stretch/>
        </p:blipFill>
        <p:spPr>
          <a:xfrm>
            <a:off x="4216301" y="3654276"/>
            <a:ext cx="3226404" cy="1515533"/>
          </a:xfrm>
          <a:prstGeom prst="rect">
            <a:avLst/>
          </a:prstGeom>
        </p:spPr>
      </p:pic>
      <p:sp>
        <p:nvSpPr>
          <p:cNvPr id="17" name="TextBox 16">
            <a:extLst>
              <a:ext uri="{FF2B5EF4-FFF2-40B4-BE49-F238E27FC236}">
                <a16:creationId xmlns:a16="http://schemas.microsoft.com/office/drawing/2014/main" id="{D1EA2937-99AC-74D9-72DB-63579E73E1D6}"/>
              </a:ext>
            </a:extLst>
          </p:cNvPr>
          <p:cNvSpPr txBox="1"/>
          <p:nvPr/>
        </p:nvSpPr>
        <p:spPr>
          <a:xfrm>
            <a:off x="744465" y="5321891"/>
            <a:ext cx="2603492" cy="584775"/>
          </a:xfrm>
          <a:prstGeom prst="rect">
            <a:avLst/>
          </a:prstGeom>
          <a:noFill/>
        </p:spPr>
        <p:txBody>
          <a:bodyPr wrap="square" rtlCol="0">
            <a:spAutoFit/>
          </a:bodyPr>
          <a:lstStyle/>
          <a:p>
            <a:r>
              <a:rPr lang="en-US" sz="1600" dirty="0"/>
              <a:t>Perplexity measurements of documents</a:t>
            </a:r>
          </a:p>
        </p:txBody>
      </p:sp>
      <p:sp>
        <p:nvSpPr>
          <p:cNvPr id="18" name="TextBox 17">
            <a:extLst>
              <a:ext uri="{FF2B5EF4-FFF2-40B4-BE49-F238E27FC236}">
                <a16:creationId xmlns:a16="http://schemas.microsoft.com/office/drawing/2014/main" id="{90F9A755-8F2D-6C7D-D0A1-5C4E8C01138F}"/>
              </a:ext>
            </a:extLst>
          </p:cNvPr>
          <p:cNvSpPr txBox="1"/>
          <p:nvPr/>
        </p:nvSpPr>
        <p:spPr>
          <a:xfrm>
            <a:off x="4660981" y="5325826"/>
            <a:ext cx="2603492" cy="584775"/>
          </a:xfrm>
          <a:prstGeom prst="rect">
            <a:avLst/>
          </a:prstGeom>
          <a:noFill/>
        </p:spPr>
        <p:txBody>
          <a:bodyPr wrap="square" rtlCol="0">
            <a:spAutoFit/>
          </a:bodyPr>
          <a:lstStyle/>
          <a:p>
            <a:r>
              <a:rPr lang="en-US" sz="1600" dirty="0"/>
              <a:t>Aggregate along month axis with truncated mean</a:t>
            </a:r>
          </a:p>
        </p:txBody>
      </p:sp>
      <p:sp>
        <p:nvSpPr>
          <p:cNvPr id="19" name="TextBox 18">
            <a:extLst>
              <a:ext uri="{FF2B5EF4-FFF2-40B4-BE49-F238E27FC236}">
                <a16:creationId xmlns:a16="http://schemas.microsoft.com/office/drawing/2014/main" id="{DFA29A97-AD4F-8B3B-2056-238317AD1BCC}"/>
              </a:ext>
            </a:extLst>
          </p:cNvPr>
          <p:cNvSpPr txBox="1"/>
          <p:nvPr/>
        </p:nvSpPr>
        <p:spPr>
          <a:xfrm>
            <a:off x="8577497" y="5321890"/>
            <a:ext cx="2603492" cy="584775"/>
          </a:xfrm>
          <a:prstGeom prst="rect">
            <a:avLst/>
          </a:prstGeom>
          <a:noFill/>
        </p:spPr>
        <p:txBody>
          <a:bodyPr wrap="square" rtlCol="0">
            <a:spAutoFit/>
          </a:bodyPr>
          <a:lstStyle/>
          <a:p>
            <a:r>
              <a:rPr lang="en-US" sz="1600" dirty="0"/>
              <a:t>Convert to relative perplexities by 0-1 scaling</a:t>
            </a:r>
          </a:p>
        </p:txBody>
      </p:sp>
      <p:cxnSp>
        <p:nvCxnSpPr>
          <p:cNvPr id="10" name="Straight Connector 9">
            <a:extLst>
              <a:ext uri="{FF2B5EF4-FFF2-40B4-BE49-F238E27FC236}">
                <a16:creationId xmlns:a16="http://schemas.microsoft.com/office/drawing/2014/main" id="{E11F9111-D15C-9DD5-4A11-43CE6176FE1A}"/>
              </a:ext>
            </a:extLst>
          </p:cNvPr>
          <p:cNvCxnSpPr>
            <a:cxnSpLocks/>
          </p:cNvCxnSpPr>
          <p:nvPr/>
        </p:nvCxnSpPr>
        <p:spPr>
          <a:xfrm flipV="1">
            <a:off x="10167068" y="3654276"/>
            <a:ext cx="0" cy="1493456"/>
          </a:xfrm>
          <a:prstGeom prst="line">
            <a:avLst/>
          </a:prstGeom>
        </p:spPr>
        <p:style>
          <a:lnRef idx="2">
            <a:schemeClr val="accent4"/>
          </a:lnRef>
          <a:fillRef idx="0">
            <a:schemeClr val="accent4"/>
          </a:fillRef>
          <a:effectRef idx="1">
            <a:schemeClr val="accent4"/>
          </a:effectRef>
          <a:fontRef idx="minor">
            <a:schemeClr val="tx1"/>
          </a:fontRef>
        </p:style>
      </p:cxnSp>
      <p:sp>
        <p:nvSpPr>
          <p:cNvPr id="4" name="Slide Number Placeholder 3">
            <a:extLst>
              <a:ext uri="{FF2B5EF4-FFF2-40B4-BE49-F238E27FC236}">
                <a16:creationId xmlns:a16="http://schemas.microsoft.com/office/drawing/2014/main" id="{3FC1B7E3-8819-D076-778F-356E0084AD75}"/>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a:p>
        </p:txBody>
      </p:sp>
    </p:spTree>
    <p:extLst>
      <p:ext uri="{BB962C8B-B14F-4D97-AF65-F5344CB8AC3E}">
        <p14:creationId xmlns:p14="http://schemas.microsoft.com/office/powerpoint/2010/main" val="260089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A6392-FB9F-5BC0-2101-88703CE97DC4}"/>
              </a:ext>
            </a:extLst>
          </p:cNvPr>
          <p:cNvSpPr txBox="1"/>
          <p:nvPr/>
        </p:nvSpPr>
        <p:spPr>
          <a:xfrm>
            <a:off x="957627" y="2243494"/>
            <a:ext cx="10404640" cy="3539430"/>
          </a:xfrm>
          <a:prstGeom prst="rect">
            <a:avLst/>
          </a:prstGeom>
          <a:noFill/>
        </p:spPr>
        <p:txBody>
          <a:bodyPr wrap="square" rtlCol="0">
            <a:spAutoFit/>
          </a:bodyPr>
          <a:lstStyle/>
          <a:p>
            <a:r>
              <a:rPr lang="en-US" sz="3200" b="1" dirty="0" err="1"/>
              <a:t>RedPajamas</a:t>
            </a:r>
            <a:r>
              <a:rPr lang="en-US" sz="3200" b="1" dirty="0"/>
              <a:t> </a:t>
            </a:r>
            <a:r>
              <a:rPr lang="en-US" sz="3200" dirty="0"/>
              <a:t>(Together Computer)</a:t>
            </a:r>
          </a:p>
          <a:p>
            <a:endParaRPr lang="en-US" sz="3200" b="1" dirty="0"/>
          </a:p>
          <a:p>
            <a:r>
              <a:rPr lang="en-US" sz="3200" i="1" dirty="0"/>
              <a:t>“We use the Wikipedia dataset available on </a:t>
            </a:r>
            <a:r>
              <a:rPr lang="en-US" sz="3200" i="1" dirty="0" err="1"/>
              <a:t>Huggingface</a:t>
            </a:r>
            <a:r>
              <a:rPr lang="en-US" sz="3200" i="1" dirty="0"/>
              <a:t>, which is based on the Wikipedia dump from </a:t>
            </a:r>
            <a:r>
              <a:rPr lang="en-US" sz="3200" i="1" dirty="0">
                <a:highlight>
                  <a:srgbClr val="00FF00"/>
                </a:highlight>
              </a:rPr>
              <a:t>2023-03-20</a:t>
            </a:r>
            <a:r>
              <a:rPr lang="en-US" sz="3200" i="1" dirty="0"/>
              <a:t> and contains text in 20 different languages. The dataset comes in preprocessed format, so that hyperlinks, comments and other formatting boilerplate has been removed.”</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C4-derived models on WIKISPAN</a:t>
            </a:r>
          </a:p>
        </p:txBody>
      </p:sp>
      <p:sp>
        <p:nvSpPr>
          <p:cNvPr id="7" name="Slide Number Placeholder 6">
            <a:extLst>
              <a:ext uri="{FF2B5EF4-FFF2-40B4-BE49-F238E27FC236}">
                <a16:creationId xmlns:a16="http://schemas.microsoft.com/office/drawing/2014/main" id="{852EE152-B9AB-E324-BF4A-B1C3682E3039}"/>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a:p>
        </p:txBody>
      </p:sp>
    </p:spTree>
    <p:extLst>
      <p:ext uri="{BB962C8B-B14F-4D97-AF65-F5344CB8AC3E}">
        <p14:creationId xmlns:p14="http://schemas.microsoft.com/office/powerpoint/2010/main" val="2848626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349E-F93B-0307-96CC-D96C1DEBF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61A4D-7496-89F5-A487-58F1F8CB54D3}"/>
              </a:ext>
            </a:extLst>
          </p:cNvPr>
          <p:cNvSpPr>
            <a:spLocks noGrp="1"/>
          </p:cNvSpPr>
          <p:nvPr>
            <p:ph type="title"/>
          </p:nvPr>
        </p:nvSpPr>
        <p:spPr/>
        <p:txBody>
          <a:bodyPr/>
          <a:lstStyle/>
          <a:p>
            <a:r>
              <a:rPr lang="en-US" dirty="0"/>
              <a:t>C4-derived models on WIKISPAN</a:t>
            </a:r>
          </a:p>
        </p:txBody>
      </p:sp>
      <p:pic>
        <p:nvPicPr>
          <p:cNvPr id="5" name="Picture 4">
            <a:extLst>
              <a:ext uri="{FF2B5EF4-FFF2-40B4-BE49-F238E27FC236}">
                <a16:creationId xmlns:a16="http://schemas.microsoft.com/office/drawing/2014/main" id="{2417C42E-B36F-6B60-7A34-69D3ED084895}"/>
              </a:ext>
            </a:extLst>
          </p:cNvPr>
          <p:cNvPicPr>
            <a:picLocks noChangeAspect="1"/>
          </p:cNvPicPr>
          <p:nvPr/>
        </p:nvPicPr>
        <p:blipFill>
          <a:blip r:embed="rId3"/>
          <a:stretch>
            <a:fillRect/>
          </a:stretch>
        </p:blipFill>
        <p:spPr>
          <a:xfrm>
            <a:off x="1360831" y="1937151"/>
            <a:ext cx="9531061" cy="3674813"/>
          </a:xfrm>
          <a:prstGeom prst="rect">
            <a:avLst/>
          </a:prstGeom>
        </p:spPr>
      </p:pic>
      <p:sp>
        <p:nvSpPr>
          <p:cNvPr id="11" name="Explosion 1 10">
            <a:extLst>
              <a:ext uri="{FF2B5EF4-FFF2-40B4-BE49-F238E27FC236}">
                <a16:creationId xmlns:a16="http://schemas.microsoft.com/office/drawing/2014/main" id="{1382E27A-D378-AC4E-6970-6F8DB0CECF55}"/>
              </a:ext>
            </a:extLst>
          </p:cNvPr>
          <p:cNvSpPr/>
          <p:nvPr/>
        </p:nvSpPr>
        <p:spPr>
          <a:xfrm>
            <a:off x="10391761" y="1752169"/>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curacy">
            <a:extLst>
              <a:ext uri="{FF2B5EF4-FFF2-40B4-BE49-F238E27FC236}">
                <a16:creationId xmlns:a16="http://schemas.microsoft.com/office/drawing/2014/main" id="{004116E1-D99E-9584-AFE1-C155FC5D5E66}"/>
              </a:ext>
            </a:extLst>
          </p:cNvPr>
          <p:cNvSpPr txBox="1"/>
          <p:nvPr/>
        </p:nvSpPr>
        <p:spPr>
          <a:xfrm>
            <a:off x="9762076" y="1385888"/>
            <a:ext cx="162384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sp>
        <p:nvSpPr>
          <p:cNvPr id="13" name="Slide Number Placeholder 12">
            <a:extLst>
              <a:ext uri="{FF2B5EF4-FFF2-40B4-BE49-F238E27FC236}">
                <a16:creationId xmlns:a16="http://schemas.microsoft.com/office/drawing/2014/main" id="{AAA9AF56-94B1-F800-FEB8-32C49805A152}"/>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a:p>
        </p:txBody>
      </p:sp>
    </p:spTree>
    <p:extLst>
      <p:ext uri="{BB962C8B-B14F-4D97-AF65-F5344CB8AC3E}">
        <p14:creationId xmlns:p14="http://schemas.microsoft.com/office/powerpoint/2010/main" val="162242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a:t>The success we dreamed of</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859" y="1767861"/>
            <a:ext cx="2066544" cy="2066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 chatbot Claude was introduced with claims of more accurate responses  than ChatGPT - PCJOW">
            <a:extLst>
              <a:ext uri="{FF2B5EF4-FFF2-40B4-BE49-F238E27FC236}">
                <a16:creationId xmlns:a16="http://schemas.microsoft.com/office/drawing/2014/main" id="{0F02FBD7-789C-7FEA-70BA-F47FFD8F4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33"/>
          <a:stretch/>
        </p:blipFill>
        <p:spPr bwMode="auto">
          <a:xfrm>
            <a:off x="1181859" y="4027648"/>
            <a:ext cx="2066544" cy="20665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5628DF-F6E0-4C2B-268E-618AD509397F}"/>
              </a:ext>
            </a:extLst>
          </p:cNvPr>
          <p:cNvSpPr/>
          <p:nvPr/>
        </p:nvSpPr>
        <p:spPr>
          <a:xfrm>
            <a:off x="3456361" y="4027648"/>
            <a:ext cx="2066544" cy="20452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7B36D00-863A-A4B7-3312-A22436AA0B7E}"/>
              </a:ext>
            </a:extLst>
          </p:cNvPr>
          <p:cNvSpPr txBox="1"/>
          <p:nvPr/>
        </p:nvSpPr>
        <p:spPr>
          <a:xfrm>
            <a:off x="6096000" y="3064557"/>
            <a:ext cx="5560084" cy="1384995"/>
          </a:xfrm>
          <a:prstGeom prst="rect">
            <a:avLst/>
          </a:prstGeom>
          <a:noFill/>
        </p:spPr>
        <p:txBody>
          <a:bodyPr wrap="square">
            <a:spAutoFit/>
          </a:bodyPr>
          <a:lstStyle/>
          <a:p>
            <a:r>
              <a:rPr lang="en-US" sz="2800">
                <a:latin typeface="Avenir Book" panose="02000503020000020003" pitchFamily="2" charset="0"/>
              </a:rPr>
              <a:t>Language models that are remarkably capable at solving many important NLP benchmarks.</a:t>
            </a:r>
          </a:p>
        </p:txBody>
      </p:sp>
      <p:pic>
        <p:nvPicPr>
          <p:cNvPr id="6146" name="Picture 2" descr="OLMoE: An open, small, and state-of-the-art mixture-of-experts model | by  Ai2 | Ai2 Blog">
            <a:extLst>
              <a:ext uri="{FF2B5EF4-FFF2-40B4-BE49-F238E27FC236}">
                <a16:creationId xmlns:a16="http://schemas.microsoft.com/office/drawing/2014/main" id="{663E7070-D32F-6340-05BA-D7DAB7A03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15" y="4135850"/>
            <a:ext cx="1975990" cy="939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nk letter with a white background&#10;&#10;Description automatically generated">
            <a:extLst>
              <a:ext uri="{FF2B5EF4-FFF2-40B4-BE49-F238E27FC236}">
                <a16:creationId xmlns:a16="http://schemas.microsoft.com/office/drawing/2014/main" id="{0559080A-D2EF-E5BA-1E9F-0859B3EA4160}"/>
              </a:ext>
            </a:extLst>
          </p:cNvPr>
          <p:cNvPicPr>
            <a:picLocks noChangeAspect="1"/>
          </p:cNvPicPr>
          <p:nvPr/>
        </p:nvPicPr>
        <p:blipFill>
          <a:blip r:embed="rId6"/>
          <a:stretch>
            <a:fillRect/>
          </a:stretch>
        </p:blipFill>
        <p:spPr>
          <a:xfrm>
            <a:off x="3494217" y="5113750"/>
            <a:ext cx="1940032" cy="845545"/>
          </a:xfrm>
          <a:prstGeom prst="rect">
            <a:avLst/>
          </a:prstGeom>
        </p:spPr>
      </p:pic>
      <p:grpSp>
        <p:nvGrpSpPr>
          <p:cNvPr id="16" name="Group 15">
            <a:extLst>
              <a:ext uri="{FF2B5EF4-FFF2-40B4-BE49-F238E27FC236}">
                <a16:creationId xmlns:a16="http://schemas.microsoft.com/office/drawing/2014/main" id="{66F97E1D-3CC1-8B41-1D83-4EB3AF711045}"/>
              </a:ext>
            </a:extLst>
          </p:cNvPr>
          <p:cNvGrpSpPr/>
          <p:nvPr/>
        </p:nvGrpSpPr>
        <p:grpSpPr>
          <a:xfrm>
            <a:off x="3456360" y="1767861"/>
            <a:ext cx="2066544" cy="2066544"/>
            <a:chOff x="3456360" y="1767861"/>
            <a:chExt cx="2066544" cy="2066544"/>
          </a:xfrm>
        </p:grpSpPr>
        <p:sp>
          <p:nvSpPr>
            <p:cNvPr id="14" name="Rectangle 13">
              <a:extLst>
                <a:ext uri="{FF2B5EF4-FFF2-40B4-BE49-F238E27FC236}">
                  <a16:creationId xmlns:a16="http://schemas.microsoft.com/office/drawing/2014/main" id="{AA01624B-8068-766F-702C-9437A13F0531}"/>
                </a:ext>
              </a:extLst>
            </p:cNvPr>
            <p:cNvSpPr/>
            <p:nvPr/>
          </p:nvSpPr>
          <p:spPr>
            <a:xfrm>
              <a:off x="3456360" y="1767861"/>
              <a:ext cx="2066544" cy="20665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oogle Gemini Chatbot Capabilities - 9meters">
              <a:extLst>
                <a:ext uri="{FF2B5EF4-FFF2-40B4-BE49-F238E27FC236}">
                  <a16:creationId xmlns:a16="http://schemas.microsoft.com/office/drawing/2014/main" id="{7D33A37A-3DB8-392C-745F-5D7F0FC5FA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12" r="14704"/>
            <a:stretch/>
          </p:blipFill>
          <p:spPr bwMode="auto">
            <a:xfrm>
              <a:off x="3494460" y="2127150"/>
              <a:ext cx="2003045" cy="1484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5451432"/>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14B1-A0E1-A22C-D6E7-849196605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C26550-3290-671B-B645-EADB8DF79503}"/>
              </a:ext>
            </a:extLst>
          </p:cNvPr>
          <p:cNvSpPr>
            <a:spLocks noGrp="1"/>
          </p:cNvSpPr>
          <p:nvPr>
            <p:ph type="title"/>
          </p:nvPr>
        </p:nvSpPr>
        <p:spPr/>
        <p:txBody>
          <a:bodyPr/>
          <a:lstStyle/>
          <a:p>
            <a:r>
              <a:rPr lang="en-US" dirty="0"/>
              <a:t>C4-derived models on WIKISPAN</a:t>
            </a:r>
          </a:p>
        </p:txBody>
      </p:sp>
      <p:sp>
        <p:nvSpPr>
          <p:cNvPr id="5" name="TextBox 4">
            <a:extLst>
              <a:ext uri="{FF2B5EF4-FFF2-40B4-BE49-F238E27FC236}">
                <a16:creationId xmlns:a16="http://schemas.microsoft.com/office/drawing/2014/main" id="{13919D93-D75C-BADE-CD16-1817B88BD07B}"/>
              </a:ext>
            </a:extLst>
          </p:cNvPr>
          <p:cNvSpPr txBox="1"/>
          <p:nvPr/>
        </p:nvSpPr>
        <p:spPr>
          <a:xfrm>
            <a:off x="761999" y="2051302"/>
            <a:ext cx="10786533" cy="4278094"/>
          </a:xfrm>
          <a:prstGeom prst="rect">
            <a:avLst/>
          </a:prstGeom>
          <a:noFill/>
        </p:spPr>
        <p:txBody>
          <a:bodyPr wrap="square" rtlCol="0">
            <a:spAutoFit/>
          </a:bodyPr>
          <a:lstStyle/>
          <a:p>
            <a:r>
              <a:rPr lang="en-US" sz="3400" b="1" dirty="0" err="1"/>
              <a:t>LLaMA</a:t>
            </a:r>
            <a:r>
              <a:rPr lang="en-US" sz="3400" b="1" dirty="0"/>
              <a:t> </a:t>
            </a:r>
            <a:r>
              <a:rPr lang="en-US" sz="3400" dirty="0"/>
              <a:t>(Meta)</a:t>
            </a:r>
          </a:p>
          <a:p>
            <a:br>
              <a:rPr lang="en-US" sz="3400" i="1" dirty="0"/>
            </a:br>
            <a:r>
              <a:rPr lang="en-US" sz="3400" i="1" dirty="0"/>
              <a:t>“We add Wikipedia dumps from the </a:t>
            </a:r>
            <a:r>
              <a:rPr lang="en-US" sz="3400" i="1" dirty="0">
                <a:highlight>
                  <a:srgbClr val="00FF00"/>
                </a:highlight>
              </a:rPr>
              <a:t>June-August 2022 </a:t>
            </a:r>
            <a:r>
              <a:rPr lang="en-US" sz="3400" i="1" dirty="0"/>
              <a:t>period, covering 20 languages, which use either the Latin or Cyrillic scripts: </a:t>
            </a:r>
            <a:r>
              <a:rPr lang="en-US" sz="3400" i="1" dirty="0" err="1"/>
              <a:t>bg</a:t>
            </a:r>
            <a:r>
              <a:rPr lang="en-US" sz="3400" i="1" dirty="0"/>
              <a:t>, ca, cs, da, de, </a:t>
            </a:r>
            <a:r>
              <a:rPr lang="en-US" sz="3400" i="1" dirty="0" err="1"/>
              <a:t>en</a:t>
            </a:r>
            <a:r>
              <a:rPr lang="en-US" sz="3400" i="1" dirty="0"/>
              <a:t>, es, </a:t>
            </a:r>
            <a:r>
              <a:rPr lang="en-US" sz="3400" i="1" dirty="0" err="1"/>
              <a:t>fr</a:t>
            </a:r>
            <a:r>
              <a:rPr lang="en-US" sz="3400" i="1" dirty="0"/>
              <a:t>, </a:t>
            </a:r>
            <a:r>
              <a:rPr lang="en-US" sz="3400" i="1" dirty="0" err="1"/>
              <a:t>hr</a:t>
            </a:r>
            <a:r>
              <a:rPr lang="en-US" sz="3400" i="1" dirty="0"/>
              <a:t>, hu, it, </a:t>
            </a:r>
            <a:r>
              <a:rPr lang="en-US" sz="3400" i="1" dirty="0" err="1"/>
              <a:t>nl</a:t>
            </a:r>
            <a:r>
              <a:rPr lang="en-US" sz="3400" i="1" dirty="0"/>
              <a:t>, pl, pt, </a:t>
            </a:r>
            <a:r>
              <a:rPr lang="en-US" sz="3400" i="1" dirty="0" err="1"/>
              <a:t>ro</a:t>
            </a:r>
            <a:r>
              <a:rPr lang="en-US" sz="3400" i="1" dirty="0"/>
              <a:t>, </a:t>
            </a:r>
            <a:r>
              <a:rPr lang="en-US" sz="3400" i="1" dirty="0" err="1"/>
              <a:t>ru</a:t>
            </a:r>
            <a:r>
              <a:rPr lang="en-US" sz="3400" i="1" dirty="0"/>
              <a:t>, </a:t>
            </a:r>
            <a:r>
              <a:rPr lang="en-US" sz="3400" i="1" dirty="0" err="1"/>
              <a:t>sl</a:t>
            </a:r>
            <a:r>
              <a:rPr lang="en-US" sz="3400" i="1" dirty="0"/>
              <a:t>, </a:t>
            </a:r>
            <a:r>
              <a:rPr lang="en-US" sz="3400" i="1" dirty="0" err="1"/>
              <a:t>sr</a:t>
            </a:r>
            <a:r>
              <a:rPr lang="en-US" sz="3400" i="1" dirty="0"/>
              <a:t>, </a:t>
            </a:r>
            <a:r>
              <a:rPr lang="en-US" sz="3400" i="1" dirty="0" err="1"/>
              <a:t>sv</a:t>
            </a:r>
            <a:r>
              <a:rPr lang="en-US" sz="3400" i="1" dirty="0"/>
              <a:t>, </a:t>
            </a:r>
            <a:r>
              <a:rPr lang="en-US" sz="3400" i="1" dirty="0" err="1"/>
              <a:t>uk</a:t>
            </a:r>
            <a:r>
              <a:rPr lang="en-US" sz="3400" i="1" dirty="0"/>
              <a:t>. We process the data to remove hyperlinks, comments and other formatting boilerplate.”</a:t>
            </a:r>
          </a:p>
          <a:p>
            <a:endParaRPr lang="en-US" sz="3400" b="1" dirty="0"/>
          </a:p>
        </p:txBody>
      </p:sp>
      <p:sp>
        <p:nvSpPr>
          <p:cNvPr id="7" name="Slide Number Placeholder 6">
            <a:extLst>
              <a:ext uri="{FF2B5EF4-FFF2-40B4-BE49-F238E27FC236}">
                <a16:creationId xmlns:a16="http://schemas.microsoft.com/office/drawing/2014/main" id="{1A8A1E05-433A-98FB-0D26-3EE37D7F41DC}"/>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a:p>
        </p:txBody>
      </p:sp>
    </p:spTree>
    <p:extLst>
      <p:ext uri="{BB962C8B-B14F-4D97-AF65-F5344CB8AC3E}">
        <p14:creationId xmlns:p14="http://schemas.microsoft.com/office/powerpoint/2010/main" val="409076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5ECC-C599-B954-A1B9-BECE3DA4D74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661A7EE-CBCD-87E1-9224-2BB62AD1E658}"/>
              </a:ext>
            </a:extLst>
          </p:cNvPr>
          <p:cNvPicPr>
            <a:picLocks noChangeAspect="1"/>
          </p:cNvPicPr>
          <p:nvPr/>
        </p:nvPicPr>
        <p:blipFill>
          <a:blip r:embed="rId3"/>
          <a:stretch>
            <a:fillRect/>
          </a:stretch>
        </p:blipFill>
        <p:spPr>
          <a:xfrm>
            <a:off x="1350711" y="1937151"/>
            <a:ext cx="9510820" cy="3674813"/>
          </a:xfrm>
          <a:prstGeom prst="rect">
            <a:avLst/>
          </a:prstGeom>
        </p:spPr>
      </p:pic>
      <p:pic>
        <p:nvPicPr>
          <p:cNvPr id="6" name="Picture 5">
            <a:extLst>
              <a:ext uri="{FF2B5EF4-FFF2-40B4-BE49-F238E27FC236}">
                <a16:creationId xmlns:a16="http://schemas.microsoft.com/office/drawing/2014/main" id="{F73E178C-4258-DAC0-6F82-75D97AEB4636}"/>
              </a:ext>
            </a:extLst>
          </p:cNvPr>
          <p:cNvPicPr>
            <a:picLocks noChangeAspect="1"/>
          </p:cNvPicPr>
          <p:nvPr/>
        </p:nvPicPr>
        <p:blipFill>
          <a:blip r:embed="rId4"/>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50F38329-ABBA-B981-C106-A1192CAEA4ED}"/>
              </a:ext>
            </a:extLst>
          </p:cNvPr>
          <p:cNvSpPr>
            <a:spLocks noGrp="1"/>
          </p:cNvSpPr>
          <p:nvPr>
            <p:ph type="title"/>
          </p:nvPr>
        </p:nvSpPr>
        <p:spPr/>
        <p:txBody>
          <a:bodyPr/>
          <a:lstStyle/>
          <a:p>
            <a:r>
              <a:rPr lang="en-US" dirty="0"/>
              <a:t>C4-derived models on WIKISPAN</a:t>
            </a:r>
          </a:p>
        </p:txBody>
      </p:sp>
      <p:sp>
        <p:nvSpPr>
          <p:cNvPr id="4" name="Slide Number Placeholder 3">
            <a:extLst>
              <a:ext uri="{FF2B5EF4-FFF2-40B4-BE49-F238E27FC236}">
                <a16:creationId xmlns:a16="http://schemas.microsoft.com/office/drawing/2014/main" id="{F9D14DD1-718F-498B-446C-4E97F81E00C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a:p>
        </p:txBody>
      </p:sp>
    </p:spTree>
    <p:extLst>
      <p:ext uri="{BB962C8B-B14F-4D97-AF65-F5344CB8AC3E}">
        <p14:creationId xmlns:p14="http://schemas.microsoft.com/office/powerpoint/2010/main" val="7171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A1A7-7AB4-40D0-6AE6-616655805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8FF76F-86E5-0B0A-1C65-B593AE90EFAE}"/>
              </a:ext>
            </a:extLst>
          </p:cNvPr>
          <p:cNvSpPr>
            <a:spLocks noGrp="1"/>
          </p:cNvSpPr>
          <p:nvPr>
            <p:ph type="title"/>
          </p:nvPr>
        </p:nvSpPr>
        <p:spPr/>
        <p:txBody>
          <a:bodyPr/>
          <a:lstStyle/>
          <a:p>
            <a:r>
              <a:rPr lang="en-US" dirty="0"/>
              <a:t>C4-derived models on WIKISPAN</a:t>
            </a:r>
          </a:p>
        </p:txBody>
      </p:sp>
      <p:sp>
        <p:nvSpPr>
          <p:cNvPr id="7" name="TextBox 6">
            <a:extLst>
              <a:ext uri="{FF2B5EF4-FFF2-40B4-BE49-F238E27FC236}">
                <a16:creationId xmlns:a16="http://schemas.microsoft.com/office/drawing/2014/main" id="{BD541ADE-5FFD-FC44-F6AE-A44C4F5D42A3}"/>
              </a:ext>
            </a:extLst>
          </p:cNvPr>
          <p:cNvSpPr txBox="1"/>
          <p:nvPr/>
        </p:nvSpPr>
        <p:spPr>
          <a:xfrm>
            <a:off x="1083734" y="2397948"/>
            <a:ext cx="9769077" cy="2062103"/>
          </a:xfrm>
          <a:prstGeom prst="rect">
            <a:avLst/>
          </a:prstGeom>
          <a:noFill/>
        </p:spPr>
        <p:txBody>
          <a:bodyPr wrap="square" rtlCol="0">
            <a:spAutoFit/>
          </a:bodyPr>
          <a:lstStyle/>
          <a:p>
            <a:r>
              <a:rPr lang="en-US" sz="3200" b="1" dirty="0" err="1"/>
              <a:t>OLMo</a:t>
            </a:r>
            <a:r>
              <a:rPr lang="en-US" sz="3200" b="1" dirty="0"/>
              <a:t> </a:t>
            </a:r>
            <a:r>
              <a:rPr lang="en-US" sz="3200" dirty="0"/>
              <a:t>(AI2)</a:t>
            </a:r>
          </a:p>
          <a:p>
            <a:endParaRPr lang="en-US" sz="3200" i="1" dirty="0"/>
          </a:p>
          <a:p>
            <a:r>
              <a:rPr lang="en-US" sz="3200" i="1" dirty="0"/>
              <a:t>“Dumps were downloaded from Wikimedia’s website. We use the dump from </a:t>
            </a:r>
            <a:r>
              <a:rPr lang="en-US" sz="3200" i="1" dirty="0">
                <a:highlight>
                  <a:srgbClr val="00FF00"/>
                </a:highlight>
              </a:rPr>
              <a:t>March 20th, 2023.”</a:t>
            </a:r>
          </a:p>
        </p:txBody>
      </p:sp>
      <p:sp>
        <p:nvSpPr>
          <p:cNvPr id="11" name="Slide Number Placeholder 10">
            <a:extLst>
              <a:ext uri="{FF2B5EF4-FFF2-40B4-BE49-F238E27FC236}">
                <a16:creationId xmlns:a16="http://schemas.microsoft.com/office/drawing/2014/main" id="{8D4DCE22-96F6-695B-3C12-6493DFC8BEB0}"/>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a:p>
        </p:txBody>
      </p:sp>
    </p:spTree>
    <p:extLst>
      <p:ext uri="{BB962C8B-B14F-4D97-AF65-F5344CB8AC3E}">
        <p14:creationId xmlns:p14="http://schemas.microsoft.com/office/powerpoint/2010/main" val="350147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74D29-0571-29EA-1AF0-A37C4F457EC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ED69958-1C98-3810-C7D3-C18EB33B33C9}"/>
              </a:ext>
            </a:extLst>
          </p:cNvPr>
          <p:cNvPicPr>
            <a:picLocks noChangeAspect="1"/>
          </p:cNvPicPr>
          <p:nvPr/>
        </p:nvPicPr>
        <p:blipFill>
          <a:blip r:embed="rId3"/>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F7938F50-A7CF-A27C-F511-15DE61370E65}"/>
              </a:ext>
            </a:extLst>
          </p:cNvPr>
          <p:cNvSpPr>
            <a:spLocks noGrp="1"/>
          </p:cNvSpPr>
          <p:nvPr>
            <p:ph type="title"/>
          </p:nvPr>
        </p:nvSpPr>
        <p:spPr/>
        <p:txBody>
          <a:bodyPr/>
          <a:lstStyle/>
          <a:p>
            <a:r>
              <a:rPr lang="en-US" dirty="0"/>
              <a:t>C4-derived models on WIKISPAN</a:t>
            </a:r>
          </a:p>
        </p:txBody>
      </p:sp>
      <p:sp>
        <p:nvSpPr>
          <p:cNvPr id="7" name="Rectangle: Rounded Corners 2">
            <a:extLst>
              <a:ext uri="{FF2B5EF4-FFF2-40B4-BE49-F238E27FC236}">
                <a16:creationId xmlns:a16="http://schemas.microsoft.com/office/drawing/2014/main" id="{AB3A86F2-6E27-4CAA-C8B6-109D587F2023}"/>
              </a:ext>
            </a:extLst>
          </p:cNvPr>
          <p:cNvSpPr/>
          <p:nvPr/>
        </p:nvSpPr>
        <p:spPr>
          <a:xfrm>
            <a:off x="392667" y="5771599"/>
            <a:ext cx="11406665" cy="783255"/>
          </a:xfrm>
          <a:prstGeom prst="roundRect">
            <a:avLst/>
          </a:prstGeom>
          <a:solidFill>
            <a:srgbClr val="EAEEFE"/>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Effective cutoff date can be much earlier than the claimed cutoff date.</a:t>
            </a:r>
          </a:p>
        </p:txBody>
      </p:sp>
      <p:sp>
        <p:nvSpPr>
          <p:cNvPr id="11" name="Slide Number Placeholder 10">
            <a:extLst>
              <a:ext uri="{FF2B5EF4-FFF2-40B4-BE49-F238E27FC236}">
                <a16:creationId xmlns:a16="http://schemas.microsoft.com/office/drawing/2014/main" id="{DEA9FBCB-7442-F757-CFF2-EE1FC60D813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a:p>
        </p:txBody>
      </p:sp>
    </p:spTree>
    <p:extLst>
      <p:ext uri="{BB962C8B-B14F-4D97-AF65-F5344CB8AC3E}">
        <p14:creationId xmlns:p14="http://schemas.microsoft.com/office/powerpoint/2010/main" val="194376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Pile-derived models on WIKISPAN</a:t>
            </a:r>
          </a:p>
        </p:txBody>
      </p:sp>
      <p:sp>
        <p:nvSpPr>
          <p:cNvPr id="3" name="TextBox 2">
            <a:extLst>
              <a:ext uri="{FF2B5EF4-FFF2-40B4-BE49-F238E27FC236}">
                <a16:creationId xmlns:a16="http://schemas.microsoft.com/office/drawing/2014/main" id="{70FCEE1D-F925-D917-F489-C572FFC4FF6C}"/>
              </a:ext>
            </a:extLst>
          </p:cNvPr>
          <p:cNvSpPr txBox="1"/>
          <p:nvPr/>
        </p:nvSpPr>
        <p:spPr>
          <a:xfrm>
            <a:off x="795866" y="2335729"/>
            <a:ext cx="11091334" cy="2708434"/>
          </a:xfrm>
          <a:prstGeom prst="rect">
            <a:avLst/>
          </a:prstGeom>
          <a:noFill/>
        </p:spPr>
        <p:txBody>
          <a:bodyPr wrap="square" rtlCol="0">
            <a:spAutoFit/>
          </a:bodyPr>
          <a:lstStyle/>
          <a:p>
            <a:r>
              <a:rPr lang="en-US" sz="3400" b="1" dirty="0"/>
              <a:t>Pile </a:t>
            </a:r>
            <a:r>
              <a:rPr lang="en-US" sz="3400" dirty="0"/>
              <a:t>(</a:t>
            </a:r>
            <a:r>
              <a:rPr lang="en-US" sz="3400" dirty="0" err="1"/>
              <a:t>EleutherAI</a:t>
            </a:r>
            <a:r>
              <a:rPr lang="en-US" sz="3400" dirty="0"/>
              <a:t>)</a:t>
            </a:r>
          </a:p>
          <a:p>
            <a:endParaRPr lang="en-US" sz="3400" i="1" dirty="0">
              <a:highlight>
                <a:srgbClr val="00FF00"/>
              </a:highlight>
            </a:endParaRPr>
          </a:p>
          <a:p>
            <a:r>
              <a:rPr lang="en-US" sz="3400" i="1" dirty="0"/>
              <a:t>“We use the </a:t>
            </a:r>
            <a:r>
              <a:rPr lang="en-US" sz="3400" i="1" dirty="0" err="1">
                <a:highlight>
                  <a:srgbClr val="00FF00"/>
                </a:highlight>
              </a:rPr>
              <a:t>wikipedia</a:t>
            </a:r>
            <a:r>
              <a:rPr lang="en-US" sz="3400" i="1" dirty="0">
                <a:highlight>
                  <a:srgbClr val="00FF00"/>
                </a:highlight>
              </a:rPr>
              <a:t>/2020301.en dataset </a:t>
            </a:r>
            <a:r>
              <a:rPr lang="en-US" sz="3400" i="1" dirty="0"/>
              <a:t>from TensorFlow Datasets. We prepend the title to the body of each article, separated by two newlines.”</a:t>
            </a:r>
          </a:p>
        </p:txBody>
      </p:sp>
      <p:sp>
        <p:nvSpPr>
          <p:cNvPr id="5" name="Slide Number Placeholder 4">
            <a:extLst>
              <a:ext uri="{FF2B5EF4-FFF2-40B4-BE49-F238E27FC236}">
                <a16:creationId xmlns:a16="http://schemas.microsoft.com/office/drawing/2014/main" id="{F61E90C4-8B25-25F5-102B-6574ADDC5473}"/>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a:p>
        </p:txBody>
      </p:sp>
    </p:spTree>
    <p:extLst>
      <p:ext uri="{BB962C8B-B14F-4D97-AF65-F5344CB8AC3E}">
        <p14:creationId xmlns:p14="http://schemas.microsoft.com/office/powerpoint/2010/main" val="29847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31E5-9BFD-2371-5902-89AE49BD576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5F6D09EA-714B-23A8-3384-2DFA9CF9CEDE}"/>
              </a:ext>
            </a:extLst>
          </p:cNvPr>
          <p:cNvPicPr>
            <a:picLocks noChangeAspect="1"/>
          </p:cNvPicPr>
          <p:nvPr/>
        </p:nvPicPr>
        <p:blipFill>
          <a:blip r:embed="rId3"/>
          <a:stretch>
            <a:fillRect/>
          </a:stretch>
        </p:blipFill>
        <p:spPr>
          <a:xfrm>
            <a:off x="1363618" y="2047632"/>
            <a:ext cx="9464761" cy="3657016"/>
          </a:xfrm>
          <a:prstGeom prst="rect">
            <a:avLst/>
          </a:prstGeom>
        </p:spPr>
      </p:pic>
      <p:sp>
        <p:nvSpPr>
          <p:cNvPr id="2" name="Title 1">
            <a:extLst>
              <a:ext uri="{FF2B5EF4-FFF2-40B4-BE49-F238E27FC236}">
                <a16:creationId xmlns:a16="http://schemas.microsoft.com/office/drawing/2014/main" id="{F24A82BD-FF3C-F13E-94E2-A31D3AE1E4D4}"/>
              </a:ext>
            </a:extLst>
          </p:cNvPr>
          <p:cNvSpPr>
            <a:spLocks noGrp="1"/>
          </p:cNvSpPr>
          <p:nvPr>
            <p:ph type="title"/>
          </p:nvPr>
        </p:nvSpPr>
        <p:spPr/>
        <p:txBody>
          <a:bodyPr/>
          <a:lstStyle/>
          <a:p>
            <a:r>
              <a:rPr lang="en-US" dirty="0"/>
              <a:t>Pile-derived models on WIKISPAN</a:t>
            </a:r>
          </a:p>
        </p:txBody>
      </p:sp>
      <p:sp>
        <p:nvSpPr>
          <p:cNvPr id="5" name="Slide Number Placeholder 4">
            <a:extLst>
              <a:ext uri="{FF2B5EF4-FFF2-40B4-BE49-F238E27FC236}">
                <a16:creationId xmlns:a16="http://schemas.microsoft.com/office/drawing/2014/main" id="{C3103AAD-7541-5B91-1503-A10B5D6A6254}"/>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a:p>
        </p:txBody>
      </p:sp>
    </p:spTree>
    <p:extLst>
      <p:ext uri="{BB962C8B-B14F-4D97-AF65-F5344CB8AC3E}">
        <p14:creationId xmlns:p14="http://schemas.microsoft.com/office/powerpoint/2010/main" val="409399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6EE27-ECA0-3CAB-D6D8-517DD7C94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7F444-5720-26BA-CE09-9A4F2616DFE9}"/>
              </a:ext>
            </a:extLst>
          </p:cNvPr>
          <p:cNvSpPr>
            <a:spLocks noGrp="1"/>
          </p:cNvSpPr>
          <p:nvPr>
            <p:ph type="title"/>
          </p:nvPr>
        </p:nvSpPr>
        <p:spPr/>
        <p:txBody>
          <a:bodyPr/>
          <a:lstStyle/>
          <a:p>
            <a:r>
              <a:rPr lang="en-US" dirty="0"/>
              <a:t>Pile-derived models on WIKISPAN</a:t>
            </a:r>
          </a:p>
        </p:txBody>
      </p:sp>
      <p:pic>
        <p:nvPicPr>
          <p:cNvPr id="5" name="Picture 4">
            <a:extLst>
              <a:ext uri="{FF2B5EF4-FFF2-40B4-BE49-F238E27FC236}">
                <a16:creationId xmlns:a16="http://schemas.microsoft.com/office/drawing/2014/main" id="{195BBBBC-3A2D-351B-CC45-F76B530D450F}"/>
              </a:ext>
            </a:extLst>
          </p:cNvPr>
          <p:cNvPicPr>
            <a:picLocks noChangeAspect="1"/>
          </p:cNvPicPr>
          <p:nvPr/>
        </p:nvPicPr>
        <p:blipFill>
          <a:blip r:embed="rId3"/>
          <a:stretch>
            <a:fillRect/>
          </a:stretch>
        </p:blipFill>
        <p:spPr>
          <a:xfrm>
            <a:off x="1363618" y="2047632"/>
            <a:ext cx="9464761" cy="3657016"/>
          </a:xfrm>
          <a:prstGeom prst="rect">
            <a:avLst/>
          </a:prstGeom>
        </p:spPr>
      </p:pic>
      <p:sp>
        <p:nvSpPr>
          <p:cNvPr id="6" name="Rectangle: Rounded Corners 2">
            <a:extLst>
              <a:ext uri="{FF2B5EF4-FFF2-40B4-BE49-F238E27FC236}">
                <a16:creationId xmlns:a16="http://schemas.microsoft.com/office/drawing/2014/main" id="{03D606A4-50EB-72F7-3292-492FCAA8AF42}"/>
              </a:ext>
            </a:extLst>
          </p:cNvPr>
          <p:cNvSpPr/>
          <p:nvPr/>
        </p:nvSpPr>
        <p:spPr>
          <a:xfrm>
            <a:off x="392667" y="5771599"/>
            <a:ext cx="11406665" cy="783255"/>
          </a:xfrm>
          <a:prstGeom prst="roundRect">
            <a:avLst/>
          </a:prstGeom>
          <a:solidFill>
            <a:srgbClr val="EAEEFE"/>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Effective cutoff and the claimed cutoff date can be the same!</a:t>
            </a:r>
          </a:p>
        </p:txBody>
      </p:sp>
      <p:sp>
        <p:nvSpPr>
          <p:cNvPr id="7" name="Slide Number Placeholder 6">
            <a:extLst>
              <a:ext uri="{FF2B5EF4-FFF2-40B4-BE49-F238E27FC236}">
                <a16:creationId xmlns:a16="http://schemas.microsoft.com/office/drawing/2014/main" id="{094F454B-1E7A-89B5-49E8-2A0B41A0F869}"/>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a:p>
        </p:txBody>
      </p:sp>
    </p:spTree>
    <p:extLst>
      <p:ext uri="{BB962C8B-B14F-4D97-AF65-F5344CB8AC3E}">
        <p14:creationId xmlns:p14="http://schemas.microsoft.com/office/powerpoint/2010/main" val="105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7F636C-37B7-43D5-AFA1-691AE42B0E7D}"/>
              </a:ext>
            </a:extLst>
          </p:cNvPr>
          <p:cNvSpPr>
            <a:spLocks noGrp="1"/>
          </p:cNvSpPr>
          <p:nvPr>
            <p:ph type="body" sz="quarter" idx="16"/>
          </p:nvPr>
        </p:nvSpPr>
        <p:spPr/>
        <p:txBody>
          <a:bodyPr anchor="ctr"/>
          <a:lstStyle/>
          <a:p>
            <a:pPr algn="ctr"/>
            <a:r>
              <a:rPr lang="en-US" sz="4800" dirty="0"/>
              <a:t>Why do there exist discrepancies between effective</a:t>
            </a:r>
            <a:r>
              <a:rPr lang="en-US" sz="4800" i="1" dirty="0"/>
              <a:t> </a:t>
            </a:r>
            <a:r>
              <a:rPr lang="en-US" sz="4800" dirty="0"/>
              <a:t>and reported cutoffs?</a:t>
            </a:r>
          </a:p>
        </p:txBody>
      </p:sp>
    </p:spTree>
    <p:extLst>
      <p:ext uri="{BB962C8B-B14F-4D97-AF65-F5344CB8AC3E}">
        <p14:creationId xmlns:p14="http://schemas.microsoft.com/office/powerpoint/2010/main" val="1167151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7EEA3B-67FE-6718-18A2-A0A07798C553}"/>
              </a:ext>
            </a:extLst>
          </p:cNvPr>
          <p:cNvSpPr>
            <a:spLocks noGrp="1"/>
          </p:cNvSpPr>
          <p:nvPr>
            <p:ph idx="1"/>
          </p:nvPr>
        </p:nvSpPr>
        <p:spPr/>
        <p:txBody>
          <a:bodyPr anchor="ctr"/>
          <a:lstStyle/>
          <a:p>
            <a:r>
              <a:rPr lang="en-US" sz="3733" dirty="0"/>
              <a:t>Prevalence of stale data</a:t>
            </a:r>
            <a:endParaRPr lang="en-US" sz="3733" dirty="0">
              <a:solidFill>
                <a:schemeClr val="bg2">
                  <a:lumMod val="10000"/>
                </a:schemeClr>
              </a:solidFill>
            </a:endParaRPr>
          </a:p>
          <a:p>
            <a:pPr marL="0" indent="0">
              <a:buNone/>
            </a:pPr>
            <a:endParaRPr lang="en-US" sz="3733" dirty="0">
              <a:solidFill>
                <a:schemeClr val="bg2">
                  <a:lumMod val="10000"/>
                </a:schemeClr>
              </a:solidFill>
            </a:endParaRPr>
          </a:p>
          <a:p>
            <a:r>
              <a:rPr lang="en-US" sz="3733" dirty="0">
                <a:solidFill>
                  <a:schemeClr val="bg2">
                    <a:lumMod val="10000"/>
                  </a:schemeClr>
                </a:solidFill>
              </a:rPr>
              <a:t>Complications in deduplication pipelines</a:t>
            </a:r>
          </a:p>
        </p:txBody>
      </p:sp>
      <p:sp>
        <p:nvSpPr>
          <p:cNvPr id="2" name="Title 1">
            <a:extLst>
              <a:ext uri="{FF2B5EF4-FFF2-40B4-BE49-F238E27FC236}">
                <a16:creationId xmlns:a16="http://schemas.microsoft.com/office/drawing/2014/main" id="{240260FF-52DF-B75A-3542-F7C7225F32D1}"/>
              </a:ext>
            </a:extLst>
          </p:cNvPr>
          <p:cNvSpPr>
            <a:spLocks noGrp="1"/>
          </p:cNvSpPr>
          <p:nvPr>
            <p:ph type="title"/>
          </p:nvPr>
        </p:nvSpPr>
        <p:spPr/>
        <p:txBody>
          <a:bodyPr/>
          <a:lstStyle/>
          <a:p>
            <a:r>
              <a:rPr lang="en-US" sz="3733" dirty="0"/>
              <a:t>Factors contributing to the misalignment between</a:t>
            </a:r>
            <a:br>
              <a:rPr lang="en-US" sz="3733" dirty="0"/>
            </a:br>
            <a:r>
              <a:rPr lang="en-US" sz="3733" dirty="0"/>
              <a:t>effective and reported cutoff: </a:t>
            </a:r>
          </a:p>
        </p:txBody>
      </p:sp>
      <p:sp>
        <p:nvSpPr>
          <p:cNvPr id="4" name="Slide Number Placeholder 3">
            <a:extLst>
              <a:ext uri="{FF2B5EF4-FFF2-40B4-BE49-F238E27FC236}">
                <a16:creationId xmlns:a16="http://schemas.microsoft.com/office/drawing/2014/main" id="{56BE5046-0888-6C5B-749F-9A99DD47C2D0}"/>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a:p>
        </p:txBody>
      </p:sp>
    </p:spTree>
    <p:extLst>
      <p:ext uri="{BB962C8B-B14F-4D97-AF65-F5344CB8AC3E}">
        <p14:creationId xmlns:p14="http://schemas.microsoft.com/office/powerpoint/2010/main" val="2454708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63B98-C517-7726-8865-185AC15D449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AC65EB9-7440-B057-FA3B-F55A3A3CE4D5}"/>
              </a:ext>
            </a:extLst>
          </p:cNvPr>
          <p:cNvSpPr>
            <a:spLocks noGrp="1"/>
          </p:cNvSpPr>
          <p:nvPr>
            <p:ph idx="1"/>
          </p:nvPr>
        </p:nvSpPr>
        <p:spPr/>
        <p:txBody>
          <a:bodyPr anchor="ctr"/>
          <a:lstStyle/>
          <a:p>
            <a:r>
              <a:rPr lang="en-US" sz="3733" dirty="0"/>
              <a:t>Prevalence of stale data </a:t>
            </a:r>
          </a:p>
          <a:p>
            <a:pPr marL="0" indent="0">
              <a:buNone/>
            </a:pPr>
            <a:endParaRPr lang="en-US" sz="3733" dirty="0"/>
          </a:p>
          <a:p>
            <a:r>
              <a:rPr lang="en-US" sz="3733" dirty="0">
                <a:solidFill>
                  <a:srgbClr val="9FA4B0"/>
                </a:solidFill>
              </a:rPr>
              <a:t>Complications in deduplication pipelines</a:t>
            </a:r>
          </a:p>
        </p:txBody>
      </p:sp>
      <p:sp>
        <p:nvSpPr>
          <p:cNvPr id="2" name="Title 1">
            <a:extLst>
              <a:ext uri="{FF2B5EF4-FFF2-40B4-BE49-F238E27FC236}">
                <a16:creationId xmlns:a16="http://schemas.microsoft.com/office/drawing/2014/main" id="{EBE0CB25-3ACD-8C0B-8F43-7DA07D230280}"/>
              </a:ext>
            </a:extLst>
          </p:cNvPr>
          <p:cNvSpPr>
            <a:spLocks noGrp="1"/>
          </p:cNvSpPr>
          <p:nvPr>
            <p:ph type="title"/>
          </p:nvPr>
        </p:nvSpPr>
        <p:spPr/>
        <p:txBody>
          <a:bodyPr/>
          <a:lstStyle/>
          <a:p>
            <a:r>
              <a:rPr lang="en-US" sz="3733" dirty="0"/>
              <a:t>Factors contributing to the misalignment between</a:t>
            </a:r>
            <a:br>
              <a:rPr lang="en-US" sz="3733" dirty="0"/>
            </a:br>
            <a:r>
              <a:rPr lang="en-US" sz="3733" dirty="0"/>
              <a:t>effective and reported cutoff: </a:t>
            </a:r>
          </a:p>
        </p:txBody>
      </p:sp>
      <p:sp>
        <p:nvSpPr>
          <p:cNvPr id="4" name="Slide Number Placeholder 3">
            <a:extLst>
              <a:ext uri="{FF2B5EF4-FFF2-40B4-BE49-F238E27FC236}">
                <a16:creationId xmlns:a16="http://schemas.microsoft.com/office/drawing/2014/main" id="{450C94E6-275E-6334-F85D-44416C6ADAEB}"/>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a:p>
        </p:txBody>
      </p:sp>
    </p:spTree>
    <p:extLst>
      <p:ext uri="{BB962C8B-B14F-4D97-AF65-F5344CB8AC3E}">
        <p14:creationId xmlns:p14="http://schemas.microsoft.com/office/powerpoint/2010/main" val="143010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B55-04ED-BB1F-E90A-9695BB81DC60}"/>
              </a:ext>
            </a:extLst>
          </p:cNvPr>
          <p:cNvSpPr>
            <a:spLocks noGrp="1"/>
          </p:cNvSpPr>
          <p:nvPr>
            <p:ph type="title"/>
          </p:nvPr>
        </p:nvSpPr>
        <p:spPr/>
        <p:txBody>
          <a:bodyPr/>
          <a:lstStyle/>
          <a:p>
            <a:r>
              <a:rPr lang="en-US" dirty="0"/>
              <a:t>AI Data is the “new electricity” </a:t>
            </a:r>
          </a:p>
        </p:txBody>
      </p:sp>
      <p:sp>
        <p:nvSpPr>
          <p:cNvPr id="3" name="Content Placeholder 2">
            <a:extLst>
              <a:ext uri="{FF2B5EF4-FFF2-40B4-BE49-F238E27FC236}">
                <a16:creationId xmlns:a16="http://schemas.microsoft.com/office/drawing/2014/main" id="{83594D18-FE44-C846-88B0-0A8889D4FD7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F06B9DF-F56E-9064-420D-98870C81C551}"/>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59AA1C5A-73A0-DD24-0AD9-1FE666D97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04B3D6-4492-0861-B0F4-1C7C998010AC}"/>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cxnSp>
        <p:nvCxnSpPr>
          <p:cNvPr id="8" name="Straight Connector 7">
            <a:extLst>
              <a:ext uri="{FF2B5EF4-FFF2-40B4-BE49-F238E27FC236}">
                <a16:creationId xmlns:a16="http://schemas.microsoft.com/office/drawing/2014/main" id="{7067755D-1EF4-A0EC-0D17-00D5B932D537}"/>
              </a:ext>
            </a:extLst>
          </p:cNvPr>
          <p:cNvCxnSpPr/>
          <p:nvPr/>
        </p:nvCxnSpPr>
        <p:spPr>
          <a:xfrm>
            <a:off x="2209800" y="825500"/>
            <a:ext cx="635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A60CAF64-9C12-2201-0484-A1F407514B87}"/>
              </a:ext>
            </a:extLst>
          </p:cNvPr>
          <p:cNvSpPr/>
          <p:nvPr/>
        </p:nvSpPr>
        <p:spPr>
          <a:xfrm>
            <a:off x="1594398" y="5575300"/>
            <a:ext cx="9092104" cy="911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More data (and compute) leads to better models. </a:t>
            </a:r>
          </a:p>
        </p:txBody>
      </p:sp>
    </p:spTree>
    <p:extLst>
      <p:ext uri="{BB962C8B-B14F-4D97-AF65-F5344CB8AC3E}">
        <p14:creationId xmlns:p14="http://schemas.microsoft.com/office/powerpoint/2010/main" val="16909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Pre-training data contain lots of old/stale data </a:t>
            </a:r>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a:p>
        </p:txBody>
      </p:sp>
      <p:sp>
        <p:nvSpPr>
          <p:cNvPr id="5" name="TextBox 4">
            <a:extLst>
              <a:ext uri="{FF2B5EF4-FFF2-40B4-BE49-F238E27FC236}">
                <a16:creationId xmlns:a16="http://schemas.microsoft.com/office/drawing/2014/main" id="{7BAAB5A9-27BA-B18D-5453-FA43762337A5}"/>
              </a:ext>
            </a:extLst>
          </p:cNvPr>
          <p:cNvSpPr txBox="1"/>
          <p:nvPr/>
        </p:nvSpPr>
        <p:spPr>
          <a:xfrm>
            <a:off x="224827" y="6339411"/>
            <a:ext cx="11510085" cy="338554"/>
          </a:xfrm>
          <a:prstGeom prst="rect">
            <a:avLst/>
          </a:prstGeom>
          <a:noFill/>
        </p:spPr>
        <p:txBody>
          <a:bodyPr wrap="square">
            <a:spAutoFit/>
          </a:bodyPr>
          <a:lstStyle/>
          <a:p>
            <a:pPr algn="ctr"/>
            <a:r>
              <a:rPr lang="en-US" sz="1600"/>
              <a:t>Cheng et al. Dated Data: Tracing Knowledge Cutoffs in Large Language Models.., </a:t>
            </a:r>
            <a:r>
              <a:rPr lang="en-US" sz="1600" i="1" err="1"/>
              <a:t>arXiv</a:t>
            </a:r>
            <a:r>
              <a:rPr lang="en-US" sz="1600" i="1"/>
              <a:t> </a:t>
            </a:r>
            <a:r>
              <a:rPr lang="en-US" sz="1600"/>
              <a:t>2024</a:t>
            </a:r>
          </a:p>
        </p:txBody>
      </p:sp>
      <p:pic>
        <p:nvPicPr>
          <p:cNvPr id="8" name="Content Placeholder 7">
            <a:extLst>
              <a:ext uri="{FF2B5EF4-FFF2-40B4-BE49-F238E27FC236}">
                <a16:creationId xmlns:a16="http://schemas.microsoft.com/office/drawing/2014/main" id="{9DCD8421-74EF-D491-D106-5AAE453AB045}"/>
              </a:ext>
            </a:extLst>
          </p:cNvPr>
          <p:cNvPicPr>
            <a:picLocks noGrp="1" noChangeAspect="1"/>
          </p:cNvPicPr>
          <p:nvPr>
            <p:ph idx="1"/>
          </p:nvPr>
        </p:nvPicPr>
        <p:blipFill>
          <a:blip r:embed="rId3"/>
          <a:stretch>
            <a:fillRect/>
          </a:stretch>
        </p:blipFill>
        <p:spPr>
          <a:xfrm>
            <a:off x="409649" y="2007064"/>
            <a:ext cx="11455155" cy="3707936"/>
          </a:xfrm>
        </p:spPr>
      </p:pic>
      <p:sp>
        <p:nvSpPr>
          <p:cNvPr id="9" name="accuracy">
            <a:extLst>
              <a:ext uri="{FF2B5EF4-FFF2-40B4-BE49-F238E27FC236}">
                <a16:creationId xmlns:a16="http://schemas.microsoft.com/office/drawing/2014/main" id="{58D8C6AD-6A5F-763C-4F30-7C6C22DEE089}"/>
              </a:ext>
            </a:extLst>
          </p:cNvPr>
          <p:cNvSpPr txBox="1"/>
          <p:nvPr/>
        </p:nvSpPr>
        <p:spPr>
          <a:xfrm rot="16200000">
            <a:off x="-491019" y="3187450"/>
            <a:ext cx="167513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10" name="Explosion 1 9">
            <a:extLst>
              <a:ext uri="{FF2B5EF4-FFF2-40B4-BE49-F238E27FC236}">
                <a16:creationId xmlns:a16="http://schemas.microsoft.com/office/drawing/2014/main" id="{3E33880D-68AC-D60F-BA89-0D4289CA841B}"/>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uracy">
            <a:extLst>
              <a:ext uri="{FF2B5EF4-FFF2-40B4-BE49-F238E27FC236}">
                <a16:creationId xmlns:a16="http://schemas.microsoft.com/office/drawing/2014/main" id="{F2D35C49-593F-B82C-A9AB-4A7702498C0F}"/>
              </a:ext>
            </a:extLst>
          </p:cNvPr>
          <p:cNvSpPr txBox="1"/>
          <p:nvPr/>
        </p:nvSpPr>
        <p:spPr>
          <a:xfrm>
            <a:off x="9762077" y="4229227"/>
            <a:ext cx="162384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a:solidFill>
                  <a:srgbClr val="C00000"/>
                </a:solidFill>
              </a:rPr>
              <a:t>claimed cutoff</a:t>
            </a:r>
            <a:endParaRPr sz="2000" b="0">
              <a:solidFill>
                <a:srgbClr val="C00000"/>
              </a:solidFill>
            </a:endParaRPr>
          </a:p>
        </p:txBody>
      </p:sp>
      <p:sp>
        <p:nvSpPr>
          <p:cNvPr id="12" name="Rounded Rectangular Callout 11">
            <a:extLst>
              <a:ext uri="{FF2B5EF4-FFF2-40B4-BE49-F238E27FC236}">
                <a16:creationId xmlns:a16="http://schemas.microsoft.com/office/drawing/2014/main" id="{ACE21DB1-7E8E-85EC-A21A-791F027492FE}"/>
              </a:ext>
            </a:extLst>
          </p:cNvPr>
          <p:cNvSpPr/>
          <p:nvPr/>
        </p:nvSpPr>
        <p:spPr>
          <a:xfrm>
            <a:off x="3078479" y="2323910"/>
            <a:ext cx="5526065" cy="810074"/>
          </a:xfrm>
          <a:prstGeom prst="wedgeRoundRectCallout">
            <a:avLst>
              <a:gd name="adj1" fmla="val 4722"/>
              <a:gd name="adj2" fmla="val 92076"/>
              <a:gd name="adj3" fmla="val 16667"/>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10000"/>
                  </a:schemeClr>
                </a:solidFill>
                <a:latin typeface="Avenir Book" panose="02000503020000020003" pitchFamily="2" charset="0"/>
              </a:rPr>
              <a:t>The distribution of older/stale data in C4 which is popularly used as part of pre-training. </a:t>
            </a:r>
          </a:p>
        </p:txBody>
      </p:sp>
    </p:spTree>
    <p:extLst>
      <p:ext uri="{BB962C8B-B14F-4D97-AF65-F5344CB8AC3E}">
        <p14:creationId xmlns:p14="http://schemas.microsoft.com/office/powerpoint/2010/main" val="3907756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FE2E3F4-400D-8B9A-D42B-235579410F90}"/>
              </a:ext>
            </a:extLst>
          </p:cNvPr>
          <p:cNvSpPr>
            <a:spLocks noGrp="1"/>
          </p:cNvSpPr>
          <p:nvPr>
            <p:ph idx="1"/>
          </p:nvPr>
        </p:nvSpPr>
        <p:spPr/>
        <p:txBody>
          <a:bodyPr/>
          <a:lstStyle/>
          <a:p>
            <a:r>
              <a:rPr lang="en-US" sz="2600" dirty="0" err="1"/>
              <a:t>RedPajamas</a:t>
            </a:r>
            <a:r>
              <a:rPr lang="en-US" sz="2600" dirty="0"/>
              <a:t> is trained on: C4, </a:t>
            </a:r>
            <a:r>
              <a:rPr lang="en-US" sz="2600" dirty="0" err="1"/>
              <a:t>CommonCrawl</a:t>
            </a:r>
            <a:r>
              <a:rPr lang="en-US" sz="2600" dirty="0"/>
              <a:t> dumps and Wikipedia</a:t>
            </a:r>
          </a:p>
          <a:p>
            <a:r>
              <a:rPr lang="en-US" sz="2600" dirty="0"/>
              <a:t>Breakdown of </a:t>
            </a:r>
            <a:r>
              <a:rPr lang="en-US" sz="2600" dirty="0" err="1"/>
              <a:t>RedPajamas</a:t>
            </a:r>
            <a:r>
              <a:rPr lang="en-US" sz="2600" dirty="0"/>
              <a:t> training corpus:</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Prevalence of stale data </a:t>
            </a:r>
          </a:p>
        </p:txBody>
      </p:sp>
      <p:pic>
        <p:nvPicPr>
          <p:cNvPr id="18" name="Picture 17">
            <a:extLst>
              <a:ext uri="{FF2B5EF4-FFF2-40B4-BE49-F238E27FC236}">
                <a16:creationId xmlns:a16="http://schemas.microsoft.com/office/drawing/2014/main" id="{AEE584FD-8435-F90E-2F62-3F604CACAAE2}"/>
              </a:ext>
            </a:extLst>
          </p:cNvPr>
          <p:cNvPicPr>
            <a:picLocks noChangeAspect="1"/>
          </p:cNvPicPr>
          <p:nvPr/>
        </p:nvPicPr>
        <p:blipFill>
          <a:blip r:embed="rId3"/>
          <a:stretch>
            <a:fillRect/>
          </a:stretch>
        </p:blipFill>
        <p:spPr>
          <a:xfrm>
            <a:off x="1828800" y="2750683"/>
            <a:ext cx="8534400" cy="2716656"/>
          </a:xfrm>
          <a:prstGeom prst="rect">
            <a:avLst/>
          </a:prstGeom>
        </p:spPr>
      </p:pic>
      <p:pic>
        <p:nvPicPr>
          <p:cNvPr id="20" name="Picture 19">
            <a:extLst>
              <a:ext uri="{FF2B5EF4-FFF2-40B4-BE49-F238E27FC236}">
                <a16:creationId xmlns:a16="http://schemas.microsoft.com/office/drawing/2014/main" id="{0225D276-9A99-D13E-14C1-5962B60713BB}"/>
              </a:ext>
            </a:extLst>
          </p:cNvPr>
          <p:cNvPicPr>
            <a:picLocks noChangeAspect="1"/>
          </p:cNvPicPr>
          <p:nvPr/>
        </p:nvPicPr>
        <p:blipFill>
          <a:blip r:embed="rId4"/>
          <a:stretch>
            <a:fillRect/>
          </a:stretch>
        </p:blipFill>
        <p:spPr>
          <a:xfrm>
            <a:off x="1828801" y="2750683"/>
            <a:ext cx="8534401" cy="2716656"/>
          </a:xfrm>
          <a:prstGeom prst="rect">
            <a:avLst/>
          </a:prstGeom>
        </p:spPr>
      </p:pic>
      <p:pic>
        <p:nvPicPr>
          <p:cNvPr id="22" name="Picture 21">
            <a:extLst>
              <a:ext uri="{FF2B5EF4-FFF2-40B4-BE49-F238E27FC236}">
                <a16:creationId xmlns:a16="http://schemas.microsoft.com/office/drawing/2014/main" id="{3E37027B-92D9-2491-FA5B-390B98D58EF4}"/>
              </a:ext>
            </a:extLst>
          </p:cNvPr>
          <p:cNvPicPr>
            <a:picLocks noChangeAspect="1"/>
          </p:cNvPicPr>
          <p:nvPr/>
        </p:nvPicPr>
        <p:blipFill>
          <a:blip r:embed="rId5"/>
          <a:stretch>
            <a:fillRect/>
          </a:stretch>
        </p:blipFill>
        <p:spPr>
          <a:xfrm>
            <a:off x="1828799" y="2750682"/>
            <a:ext cx="8534403" cy="2716657"/>
          </a:xfrm>
          <a:prstGeom prst="rect">
            <a:avLst/>
          </a:prstGeom>
        </p:spPr>
      </p:pic>
      <p:sp>
        <p:nvSpPr>
          <p:cNvPr id="3" name="Rectangle: Rounded Corners 2">
            <a:extLst>
              <a:ext uri="{FF2B5EF4-FFF2-40B4-BE49-F238E27FC236}">
                <a16:creationId xmlns:a16="http://schemas.microsoft.com/office/drawing/2014/main" id="{8777F709-B8FB-C60C-01E0-F6C3D15D4880}"/>
              </a:ext>
            </a:extLst>
          </p:cNvPr>
          <p:cNvSpPr/>
          <p:nvPr/>
        </p:nvSpPr>
        <p:spPr>
          <a:xfrm>
            <a:off x="463632" y="5652533"/>
            <a:ext cx="11312443" cy="783255"/>
          </a:xfrm>
          <a:prstGeom prst="roundRect">
            <a:avLst/>
          </a:prstGeom>
          <a:solidFill>
            <a:srgbClr val="EAEE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solidFill>
                  <a:sysClr val="windowText" lastClr="000000"/>
                </a:solidFill>
                <a:latin typeface="Avenir Book" panose="02000503020000020003" pitchFamily="2" charset="0"/>
              </a:rPr>
              <a:t>CommonCrawl</a:t>
            </a:r>
            <a:r>
              <a:rPr lang="en-US" sz="2800" dirty="0">
                <a:solidFill>
                  <a:sysClr val="windowText" lastClr="000000"/>
                </a:solidFill>
                <a:latin typeface="Avenir Book" panose="02000503020000020003" pitchFamily="2" charset="0"/>
              </a:rPr>
              <a:t> dumps contain old data that bias effective cutoffs.</a:t>
            </a:r>
          </a:p>
        </p:txBody>
      </p:sp>
      <p:sp>
        <p:nvSpPr>
          <p:cNvPr id="4" name="Slide Number Placeholder 3">
            <a:extLst>
              <a:ext uri="{FF2B5EF4-FFF2-40B4-BE49-F238E27FC236}">
                <a16:creationId xmlns:a16="http://schemas.microsoft.com/office/drawing/2014/main" id="{03E8ABC8-BF7E-FE56-B70B-B5BBEB34447A}"/>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a:p>
        </p:txBody>
      </p:sp>
    </p:spTree>
    <p:extLst>
      <p:ext uri="{BB962C8B-B14F-4D97-AF65-F5344CB8AC3E}">
        <p14:creationId xmlns:p14="http://schemas.microsoft.com/office/powerpoint/2010/main" val="406420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7EEA3B-67FE-6718-18A2-A0A07798C553}"/>
              </a:ext>
            </a:extLst>
          </p:cNvPr>
          <p:cNvSpPr>
            <a:spLocks noGrp="1"/>
          </p:cNvSpPr>
          <p:nvPr>
            <p:ph idx="1"/>
          </p:nvPr>
        </p:nvSpPr>
        <p:spPr/>
        <p:txBody>
          <a:bodyPr anchor="ctr"/>
          <a:lstStyle/>
          <a:p>
            <a:r>
              <a:rPr lang="en-US" sz="3733" dirty="0">
                <a:solidFill>
                  <a:srgbClr val="9FA4B0"/>
                </a:solidFill>
              </a:rPr>
              <a:t>Prevalence of stale data</a:t>
            </a:r>
          </a:p>
          <a:p>
            <a:pPr marL="0" indent="0">
              <a:buNone/>
            </a:pPr>
            <a:endParaRPr lang="en-US" sz="3733" dirty="0"/>
          </a:p>
          <a:p>
            <a:r>
              <a:rPr lang="en-US" sz="3733" dirty="0"/>
              <a:t>Complications in deduplication pipelines</a:t>
            </a:r>
          </a:p>
        </p:txBody>
      </p:sp>
      <p:sp>
        <p:nvSpPr>
          <p:cNvPr id="2" name="Title 1">
            <a:extLst>
              <a:ext uri="{FF2B5EF4-FFF2-40B4-BE49-F238E27FC236}">
                <a16:creationId xmlns:a16="http://schemas.microsoft.com/office/drawing/2014/main" id="{240260FF-52DF-B75A-3542-F7C7225F32D1}"/>
              </a:ext>
            </a:extLst>
          </p:cNvPr>
          <p:cNvSpPr>
            <a:spLocks noGrp="1"/>
          </p:cNvSpPr>
          <p:nvPr>
            <p:ph type="title"/>
          </p:nvPr>
        </p:nvSpPr>
        <p:spPr/>
        <p:txBody>
          <a:bodyPr/>
          <a:lstStyle/>
          <a:p>
            <a:r>
              <a:rPr lang="en-US" sz="3733" dirty="0"/>
              <a:t>Factors contributing to the misalignment between</a:t>
            </a:r>
            <a:br>
              <a:rPr lang="en-US" sz="3733" dirty="0"/>
            </a:br>
            <a:r>
              <a:rPr lang="en-US" sz="3733" dirty="0"/>
              <a:t>effective and reported cutoff: </a:t>
            </a:r>
          </a:p>
        </p:txBody>
      </p:sp>
      <p:sp>
        <p:nvSpPr>
          <p:cNvPr id="4" name="Slide Number Placeholder 3">
            <a:extLst>
              <a:ext uri="{FF2B5EF4-FFF2-40B4-BE49-F238E27FC236}">
                <a16:creationId xmlns:a16="http://schemas.microsoft.com/office/drawing/2014/main" id="{BD597A2B-024B-A003-5BB0-79B49F821D08}"/>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a:p>
        </p:txBody>
      </p:sp>
    </p:spTree>
    <p:extLst>
      <p:ext uri="{BB962C8B-B14F-4D97-AF65-F5344CB8AC3E}">
        <p14:creationId xmlns:p14="http://schemas.microsoft.com/office/powerpoint/2010/main" val="3500403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a:xfrm>
            <a:off x="370389" y="1514475"/>
            <a:ext cx="11561869" cy="4662488"/>
          </a:xfrm>
        </p:spPr>
        <p:txBody>
          <a:bodyPr/>
          <a:lstStyle/>
          <a:p>
            <a:r>
              <a:rPr lang="en-US" dirty="0"/>
              <a:t>It is common practice to deduplicate pre-training datasets</a:t>
            </a:r>
          </a:p>
          <a:p>
            <a:pPr lvl="1"/>
            <a:r>
              <a:rPr lang="en-US" dirty="0"/>
              <a:t>Fuzzy deduplication should remove different versions of Wikipedia documents</a:t>
            </a:r>
          </a:p>
          <a:p>
            <a:pPr lvl="1"/>
            <a:r>
              <a:rPr lang="en-US" dirty="0"/>
              <a:t>Exact deduplication should remove exact copies of Wikipedia document</a:t>
            </a:r>
          </a:p>
          <a:p>
            <a:r>
              <a:rPr lang="en-US" dirty="0"/>
              <a:t>We empirically find many duplicates in pretraining datasets!</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Deduplication Issues</a:t>
            </a:r>
          </a:p>
        </p:txBody>
      </p:sp>
      <p:sp>
        <p:nvSpPr>
          <p:cNvPr id="3" name="TextBox 2">
            <a:extLst>
              <a:ext uri="{FF2B5EF4-FFF2-40B4-BE49-F238E27FC236}">
                <a16:creationId xmlns:a16="http://schemas.microsoft.com/office/drawing/2014/main" id="{80251208-07D2-556F-1632-27D138A6C34E}"/>
              </a:ext>
            </a:extLst>
          </p:cNvPr>
          <p:cNvSpPr txBox="1"/>
          <p:nvPr/>
        </p:nvSpPr>
        <p:spPr>
          <a:xfrm>
            <a:off x="259741" y="3689405"/>
            <a:ext cx="5836259" cy="2227085"/>
          </a:xfrm>
          <a:prstGeom prst="rect">
            <a:avLst/>
          </a:prstGeom>
          <a:noFill/>
        </p:spPr>
        <p:txBody>
          <a:bodyPr wrap="square" rtlCol="0">
            <a:spAutoFit/>
          </a:bodyPr>
          <a:lstStyle/>
          <a:p>
            <a:r>
              <a:rPr lang="en-US" sz="1067" dirty="0"/>
              <a:t>By the end of the 17th century, the Chinese economy had recovered from the devastation caused by the wars in which the Ming dynasty were overthrown, and the resulting breakdown of </a:t>
            </a:r>
            <a:r>
              <a:rPr lang="en-US" sz="1067" dirty="0">
                <a:highlight>
                  <a:srgbClr val="00FFFF"/>
                </a:highlight>
              </a:rPr>
              <a:t>order.[147]</a:t>
            </a:r>
            <a:r>
              <a:rPr lang="en-US" sz="1067" dirty="0"/>
              <a:t> In the following century, markets continued to expand as in the late Ming period, but with more trade between regions, a greater dependence on overseas markets and a greatly increased </a:t>
            </a:r>
            <a:r>
              <a:rPr lang="en-US" sz="1067" dirty="0">
                <a:highlight>
                  <a:srgbClr val="00FFFF"/>
                </a:highlight>
              </a:rPr>
              <a:t>population.[148][149] </a:t>
            </a:r>
            <a:r>
              <a:rPr lang="en-US" sz="1067" dirty="0"/>
              <a:t>The government broadened land ownership by returning land that had been sold to large landowners in the late Ming period by families unable to pay the land </a:t>
            </a:r>
            <a:r>
              <a:rPr lang="en-US" sz="1067" dirty="0">
                <a:highlight>
                  <a:srgbClr val="00FFFF"/>
                </a:highlight>
              </a:rPr>
              <a:t>tax.[150] </a:t>
            </a:r>
            <a:r>
              <a:rPr lang="en-US" sz="1067" dirty="0"/>
              <a:t>To give people more incentives to participate in the market, they reduced the tax burden in comparison with the late Ming, and replaced the corvée system with a head tax used to hire </a:t>
            </a:r>
            <a:r>
              <a:rPr lang="en-US" sz="1067" dirty="0">
                <a:highlight>
                  <a:srgbClr val="00FFFF"/>
                </a:highlight>
              </a:rPr>
              <a:t>laborers.[151] </a:t>
            </a:r>
            <a:r>
              <a:rPr lang="en-US" sz="1067" dirty="0"/>
              <a:t>The administration of the Grand Canal was made more efficient, and transport opened to private </a:t>
            </a:r>
            <a:r>
              <a:rPr lang="en-US" sz="1067" dirty="0">
                <a:highlight>
                  <a:srgbClr val="00FFFF"/>
                </a:highlight>
              </a:rPr>
              <a:t>merchants.[152]</a:t>
            </a:r>
            <a:r>
              <a:rPr lang="en-US" sz="1067" dirty="0"/>
              <a:t> A system of monitoring grain prices eliminated severe shortages, and enabled the price of rice to rise slowly and smoothly through the 18th </a:t>
            </a:r>
            <a:r>
              <a:rPr lang="en-US" sz="1067" dirty="0">
                <a:highlight>
                  <a:srgbClr val="00FFFF"/>
                </a:highlight>
              </a:rPr>
              <a:t>century.[153] </a:t>
            </a:r>
            <a:r>
              <a:rPr lang="en-US" sz="1067" dirty="0"/>
              <a:t>Wary of the power of wealthy merchants, Qing rulers limited their trading licenses and usually refused them permission to open new mines, except in poor areas ...</a:t>
            </a:r>
          </a:p>
        </p:txBody>
      </p:sp>
      <p:sp>
        <p:nvSpPr>
          <p:cNvPr id="9" name="TextBox 8">
            <a:extLst>
              <a:ext uri="{FF2B5EF4-FFF2-40B4-BE49-F238E27FC236}">
                <a16:creationId xmlns:a16="http://schemas.microsoft.com/office/drawing/2014/main" id="{5A1AF3F7-BA0A-8262-B4D3-6B3FDCB6F0C4}"/>
              </a:ext>
            </a:extLst>
          </p:cNvPr>
          <p:cNvSpPr txBox="1"/>
          <p:nvPr/>
        </p:nvSpPr>
        <p:spPr>
          <a:xfrm>
            <a:off x="6096000" y="3689405"/>
            <a:ext cx="5836259" cy="2227085"/>
          </a:xfrm>
          <a:prstGeom prst="rect">
            <a:avLst/>
          </a:prstGeom>
          <a:noFill/>
        </p:spPr>
        <p:txBody>
          <a:bodyPr wrap="square" rtlCol="0">
            <a:spAutoFit/>
          </a:bodyPr>
          <a:lstStyle/>
          <a:p>
            <a:r>
              <a:rPr lang="en-US" sz="1067" dirty="0"/>
              <a:t>By the end of the 17th century, the Chinese economy had recovered from the devastation caused by the wars in which the Ming dynasty were overthrown, and the resulting breakdown of </a:t>
            </a:r>
            <a:r>
              <a:rPr lang="en-US" sz="1067" dirty="0">
                <a:highlight>
                  <a:srgbClr val="00FF00"/>
                </a:highlight>
              </a:rPr>
              <a:t>order.[148] </a:t>
            </a:r>
            <a:r>
              <a:rPr lang="en-US" sz="1067" dirty="0"/>
              <a:t>In the following century, markets continued to expand as in the late Ming period, but with more trade between regions, a greater dependence on overseas markets and a greatly increased </a:t>
            </a:r>
            <a:r>
              <a:rPr lang="en-US" sz="1067" dirty="0">
                <a:highlight>
                  <a:srgbClr val="00FF00"/>
                </a:highlight>
              </a:rPr>
              <a:t>population.[149][150] </a:t>
            </a:r>
            <a:r>
              <a:rPr lang="en-US" sz="1067" dirty="0"/>
              <a:t>The government broadened land ownership by returning land that had been sold to large landowners in the late Ming period by families unable to pay the land </a:t>
            </a:r>
            <a:r>
              <a:rPr lang="en-US" sz="1067" dirty="0">
                <a:highlight>
                  <a:srgbClr val="00FF00"/>
                </a:highlight>
              </a:rPr>
              <a:t>tax.[151] </a:t>
            </a:r>
            <a:r>
              <a:rPr lang="en-US" sz="1067" dirty="0"/>
              <a:t>To give people more incentives to participate in the market, they reduced the tax burden in comparison with the late Ming, and replaced the corvée system with a head tax used to hire </a:t>
            </a:r>
            <a:r>
              <a:rPr lang="en-US" sz="1067" dirty="0">
                <a:highlight>
                  <a:srgbClr val="00FF00"/>
                </a:highlight>
              </a:rPr>
              <a:t>laborers.[152] </a:t>
            </a:r>
            <a:r>
              <a:rPr lang="en-US" sz="1067" dirty="0"/>
              <a:t>The administration of the Grand Canal was made more efficient, and transport opened to private </a:t>
            </a:r>
            <a:r>
              <a:rPr lang="en-US" sz="1067" dirty="0">
                <a:highlight>
                  <a:srgbClr val="00FF00"/>
                </a:highlight>
              </a:rPr>
              <a:t>merchants.[153] </a:t>
            </a:r>
            <a:r>
              <a:rPr lang="en-US" sz="1067" dirty="0"/>
              <a:t>A system of monitoring grain prices eliminated severe shortages, and enabled the price of rice to rise slowly and smoothly through the 18th </a:t>
            </a:r>
            <a:r>
              <a:rPr lang="en-US" sz="1067" dirty="0">
                <a:highlight>
                  <a:srgbClr val="00FF00"/>
                </a:highlight>
              </a:rPr>
              <a:t>century.[154] </a:t>
            </a:r>
            <a:r>
              <a:rPr lang="en-US" sz="1067" dirty="0"/>
              <a:t>Wary of the power of wealthy merchants, Qing rulers limited their trading licenses and usually refused them permission to open new mines, except in poor areas ...</a:t>
            </a:r>
          </a:p>
        </p:txBody>
      </p:sp>
      <p:sp>
        <p:nvSpPr>
          <p:cNvPr id="4" name="Slide Number Placeholder 3">
            <a:extLst>
              <a:ext uri="{FF2B5EF4-FFF2-40B4-BE49-F238E27FC236}">
                <a16:creationId xmlns:a16="http://schemas.microsoft.com/office/drawing/2014/main" id="{F5956A8D-73CC-5BD4-5FE9-898FA50E5E3C}"/>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a:p>
        </p:txBody>
      </p:sp>
    </p:spTree>
    <p:extLst>
      <p:ext uri="{BB962C8B-B14F-4D97-AF65-F5344CB8AC3E}">
        <p14:creationId xmlns:p14="http://schemas.microsoft.com/office/powerpoint/2010/main" val="110743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p:txBody>
          <a:bodyPr/>
          <a:lstStyle/>
          <a:p>
            <a:r>
              <a:rPr lang="en-US" dirty="0"/>
              <a:t>The Pile purposely upsamples Wikipedia documents at reported cutoff</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Deduplication Issues</a:t>
            </a:r>
          </a:p>
        </p:txBody>
      </p:sp>
      <p:pic>
        <p:nvPicPr>
          <p:cNvPr id="10" name="Picture 9" descr="A graph of a graph">
            <a:extLst>
              <a:ext uri="{FF2B5EF4-FFF2-40B4-BE49-F238E27FC236}">
                <a16:creationId xmlns:a16="http://schemas.microsoft.com/office/drawing/2014/main" id="{8067D927-180B-6779-3A66-A5B62AA1AB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8852"/>
          <a:stretch/>
        </p:blipFill>
        <p:spPr>
          <a:xfrm>
            <a:off x="2352302" y="2637455"/>
            <a:ext cx="7487396" cy="2628072"/>
          </a:xfrm>
          <a:prstGeom prst="rect">
            <a:avLst/>
          </a:prstGeom>
        </p:spPr>
      </p:pic>
      <p:sp>
        <p:nvSpPr>
          <p:cNvPr id="3" name="Rectangle: Rounded Corners 2">
            <a:extLst>
              <a:ext uri="{FF2B5EF4-FFF2-40B4-BE49-F238E27FC236}">
                <a16:creationId xmlns:a16="http://schemas.microsoft.com/office/drawing/2014/main" id="{DD2E4BCC-49F4-F646-B409-A28370BD7146}"/>
              </a:ext>
            </a:extLst>
          </p:cNvPr>
          <p:cNvSpPr/>
          <p:nvPr/>
        </p:nvSpPr>
        <p:spPr>
          <a:xfrm>
            <a:off x="515258" y="5511869"/>
            <a:ext cx="11406665" cy="783255"/>
          </a:xfrm>
          <a:prstGeom prst="roundRect">
            <a:avLst/>
          </a:prstGeom>
          <a:solidFill>
            <a:srgbClr val="EAEEFE"/>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Duplicate documents bias effective cutoff towards their version date.</a:t>
            </a:r>
          </a:p>
        </p:txBody>
      </p:sp>
      <p:sp>
        <p:nvSpPr>
          <p:cNvPr id="5" name="Slide Number Placeholder 4">
            <a:extLst>
              <a:ext uri="{FF2B5EF4-FFF2-40B4-BE49-F238E27FC236}">
                <a16:creationId xmlns:a16="http://schemas.microsoft.com/office/drawing/2014/main" id="{22DDD003-09CB-5C99-B20F-23C1E20A7BC7}"/>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a:p>
        </p:txBody>
      </p:sp>
    </p:spTree>
    <p:extLst>
      <p:ext uri="{BB962C8B-B14F-4D97-AF65-F5344CB8AC3E}">
        <p14:creationId xmlns:p14="http://schemas.microsoft.com/office/powerpoint/2010/main" val="181844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3C5412-09F9-ACF7-DBED-E646BCA9985B}"/>
              </a:ext>
            </a:extLst>
          </p:cNvPr>
          <p:cNvSpPr>
            <a:spLocks noGrp="1"/>
          </p:cNvSpPr>
          <p:nvPr>
            <p:ph idx="1"/>
          </p:nvPr>
        </p:nvSpPr>
        <p:spPr>
          <a:xfrm>
            <a:off x="200025" y="1514475"/>
            <a:ext cx="11675600" cy="4662488"/>
          </a:xfrm>
        </p:spPr>
        <p:txBody>
          <a:bodyPr/>
          <a:lstStyle/>
          <a:p>
            <a:r>
              <a:rPr lang="en-US" dirty="0"/>
              <a:t>There </a:t>
            </a:r>
            <a:r>
              <a:rPr lang="en-US" b="1" dirty="0"/>
              <a:t>do</a:t>
            </a:r>
            <a:r>
              <a:rPr lang="en-US" dirty="0"/>
              <a:t> exist discrepancies between effective and reported knowledge cutoffs in modern LLMs</a:t>
            </a:r>
          </a:p>
          <a:p>
            <a:endParaRPr lang="en-US" dirty="0"/>
          </a:p>
          <a:p>
            <a:r>
              <a:rPr lang="en-US" dirty="0"/>
              <a:t>Effective cutoffs of modern LLMs are years earlier than reported cutoff</a:t>
            </a:r>
          </a:p>
          <a:p>
            <a:pPr lvl="1"/>
            <a:r>
              <a:rPr lang="en-US" dirty="0"/>
              <a:t>CommonCrawl dumps include older versions of resources</a:t>
            </a:r>
          </a:p>
          <a:p>
            <a:pPr lvl="1"/>
            <a:r>
              <a:rPr lang="en-US" dirty="0"/>
              <a:t>Old versions and their duplicates are not removed by deduplication pipelines</a:t>
            </a:r>
          </a:p>
          <a:p>
            <a:pPr marL="0" indent="0">
              <a:buNone/>
            </a:pPr>
            <a:endParaRPr lang="en-US" dirty="0"/>
          </a:p>
          <a:p>
            <a:r>
              <a:rPr lang="en-US" dirty="0"/>
              <a:t>Open problem: how should we strike a balance between data coverage and recency? </a:t>
            </a:r>
          </a:p>
          <a:p>
            <a:pPr marL="457189" lvl="1"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BDFAA8B8-7927-02BB-8CE1-05E5DA5DD961}"/>
              </a:ext>
            </a:extLst>
          </p:cNvPr>
          <p:cNvSpPr>
            <a:spLocks noGrp="1"/>
          </p:cNvSpPr>
          <p:nvPr>
            <p:ph type="title"/>
          </p:nvPr>
        </p:nvSpPr>
        <p:spPr/>
        <p:txBody>
          <a:bodyPr/>
          <a:lstStyle/>
          <a:p>
            <a:r>
              <a:rPr lang="en-US" dirty="0"/>
              <a:t>Summary thus far </a:t>
            </a:r>
          </a:p>
        </p:txBody>
      </p:sp>
      <p:sp>
        <p:nvSpPr>
          <p:cNvPr id="4" name="Slide Number Placeholder 3">
            <a:extLst>
              <a:ext uri="{FF2B5EF4-FFF2-40B4-BE49-F238E27FC236}">
                <a16:creationId xmlns:a16="http://schemas.microsoft.com/office/drawing/2014/main" id="{67FEC1DA-5CA6-83DC-4CAD-3BEFD2E6CE81}"/>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a:p>
        </p:txBody>
      </p:sp>
    </p:spTree>
    <p:extLst>
      <p:ext uri="{BB962C8B-B14F-4D97-AF65-F5344CB8AC3E}">
        <p14:creationId xmlns:p14="http://schemas.microsoft.com/office/powerpoint/2010/main" val="139600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Pretraining datasets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711893" y="1854200"/>
            <a:ext cx="10780553" cy="4088200"/>
          </a:xfrm>
        </p:spPr>
        <p:txBody>
          <a:bodyPr/>
          <a:lstStyle/>
          <a:p>
            <a:r>
              <a:rPr lang="en-US" dirty="0"/>
              <a:t>The Pile</a:t>
            </a:r>
          </a:p>
          <a:p>
            <a:pPr lvl="1"/>
            <a:r>
              <a:rPr lang="en-US" dirty="0"/>
              <a:t>Open access curated dataset with 22 sub-datasets (</a:t>
            </a:r>
            <a:r>
              <a:rPr lang="en-US" dirty="0" err="1"/>
              <a:t>arXiv</a:t>
            </a:r>
            <a:r>
              <a:rPr lang="en-US" dirty="0"/>
              <a:t>, Wikipedia, etc.)</a:t>
            </a:r>
          </a:p>
          <a:p>
            <a:pPr lvl="1"/>
            <a:r>
              <a:rPr lang="en-US" dirty="0"/>
              <a:t>Contains 22 random chunks from the 3679 extracted from 7 years of CommonCrawl Dumps (2013 – 2020)</a:t>
            </a:r>
          </a:p>
          <a:p>
            <a:pPr lvl="1"/>
            <a:r>
              <a:rPr lang="en-US" dirty="0"/>
              <a:t>Contains Wikipedia dump from March 2020</a:t>
            </a:r>
          </a:p>
          <a:p>
            <a:pPr lvl="1"/>
            <a:endParaRPr lang="en-US" dirty="0"/>
          </a:p>
          <a:p>
            <a:r>
              <a:rPr lang="en-US" dirty="0"/>
              <a:t>C4</a:t>
            </a:r>
          </a:p>
          <a:p>
            <a:pPr lvl="1"/>
            <a:r>
              <a:rPr lang="en-US" dirty="0"/>
              <a:t>A single heavily processed CommonCrawl Dump from April 2019</a:t>
            </a:r>
          </a:p>
          <a:p>
            <a:pPr lvl="1"/>
            <a:endParaRPr lang="en-US" dirty="0"/>
          </a:p>
          <a:p>
            <a:pPr lvl="1"/>
            <a:endParaRPr lang="en-US" dirty="0"/>
          </a:p>
        </p:txBody>
      </p:sp>
    </p:spTree>
    <p:extLst>
      <p:ext uri="{BB962C8B-B14F-4D97-AF65-F5344CB8AC3E}">
        <p14:creationId xmlns:p14="http://schemas.microsoft.com/office/powerpoint/2010/main" val="2545896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A11F-2482-4ED0-9214-5C64613CD30F}"/>
              </a:ext>
            </a:extLst>
          </p:cNvPr>
          <p:cNvSpPr>
            <a:spLocks noGrp="1"/>
          </p:cNvSpPr>
          <p:nvPr>
            <p:ph type="title"/>
          </p:nvPr>
        </p:nvSpPr>
        <p:spPr>
          <a:prstGeom prst="rect">
            <a:avLst/>
          </a:prstGeom>
        </p:spPr>
        <p:txBody>
          <a:bodyPr/>
          <a:lstStyle/>
          <a:p>
            <a:r>
              <a:rPr lang="en-US" dirty="0"/>
              <a:t>NYTimes</a:t>
            </a:r>
          </a:p>
        </p:txBody>
      </p:sp>
      <p:pic>
        <p:nvPicPr>
          <p:cNvPr id="6" name="Picture 5" descr="A graph of a graph with numbers&#10;&#10;Description automatically generated with medium confidence">
            <a:extLst>
              <a:ext uri="{FF2B5EF4-FFF2-40B4-BE49-F238E27FC236}">
                <a16:creationId xmlns:a16="http://schemas.microsoft.com/office/drawing/2014/main" id="{46AF5183-DC55-B2CF-EE77-04ECC8DD2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2262408"/>
            <a:ext cx="9347200" cy="2885440"/>
          </a:xfrm>
          <a:prstGeom prst="rect">
            <a:avLst/>
          </a:prstGeom>
        </p:spPr>
      </p:pic>
    </p:spTree>
    <p:extLst>
      <p:ext uri="{BB962C8B-B14F-4D97-AF65-F5344CB8AC3E}">
        <p14:creationId xmlns:p14="http://schemas.microsoft.com/office/powerpoint/2010/main" val="1660617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DB1C-2CC9-8990-CCC5-F02C8D8CBD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B10DC-58B5-9A61-9515-FE9026E5E204}"/>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36C9705A-0968-D472-41A5-476CFA275F03}"/>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A ton world data is old. </a:t>
            </a:r>
            <a:br>
              <a:rPr lang="en-US" dirty="0"/>
            </a:br>
            <a:r>
              <a:rPr lang="en-US" dirty="0"/>
              <a:t>How does that impact our models? </a:t>
            </a:r>
            <a:br>
              <a:rPr lang="en-US" dirty="0"/>
            </a:br>
            <a:endParaRPr lang="en-US" dirty="0"/>
          </a:p>
          <a:p>
            <a:endParaRPr lang="en-US" dirty="0"/>
          </a:p>
          <a:p>
            <a:pPr marL="0" indent="0">
              <a:buNone/>
            </a:pPr>
            <a:r>
              <a:rPr lang="en-US" sz="3600" b="1" dirty="0">
                <a:solidFill>
                  <a:schemeClr val="tx2"/>
                </a:solidFill>
              </a:rPr>
              <a:t>Imbalanced data </a:t>
            </a:r>
            <a:endParaRPr lang="en-US" b="1" dirty="0"/>
          </a:p>
          <a:p>
            <a:r>
              <a:rPr lang="en-US" dirty="0"/>
              <a:t>Most data follow a long-tail distribution. </a:t>
            </a:r>
            <a:br>
              <a:rPr lang="en-US" dirty="0"/>
            </a:br>
            <a:r>
              <a:rPr lang="en-US" dirty="0"/>
              <a:t>How should we deal with it? </a:t>
            </a:r>
            <a:br>
              <a:rPr lang="en-US" dirty="0"/>
            </a:br>
            <a:endParaRPr lang="en-US" dirty="0"/>
          </a:p>
        </p:txBody>
      </p:sp>
      <p:sp>
        <p:nvSpPr>
          <p:cNvPr id="4" name="Slide Number Placeholder 3">
            <a:extLst>
              <a:ext uri="{FF2B5EF4-FFF2-40B4-BE49-F238E27FC236}">
                <a16:creationId xmlns:a16="http://schemas.microsoft.com/office/drawing/2014/main" id="{27C45EF8-9E78-517C-4D03-19E87B4A26BA}"/>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a:p>
        </p:txBody>
      </p:sp>
      <p:pic>
        <p:nvPicPr>
          <p:cNvPr id="5" name="Picture 2">
            <a:extLst>
              <a:ext uri="{FF2B5EF4-FFF2-40B4-BE49-F238E27FC236}">
                <a16:creationId xmlns:a16="http://schemas.microsoft.com/office/drawing/2014/main" id="{CEDC5C79-3A36-174F-C8F6-748259853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B6A3BAB-D2C9-61D1-4428-98C255DB93E5}"/>
              </a:ext>
            </a:extLst>
          </p:cNvPr>
          <p:cNvSpPr/>
          <p:nvPr/>
        </p:nvSpPr>
        <p:spPr>
          <a:xfrm>
            <a:off x="838200" y="3429001"/>
            <a:ext cx="7467600" cy="2514600"/>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135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783A1-BB6B-ECE8-0CD7-80C2CA242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0BA69-7BB1-6C89-E3CB-B3EC1C33281E}"/>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E2A95A82-28EA-34CD-DF47-C540FE269337}"/>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A ton world data is old. </a:t>
            </a:r>
            <a:br>
              <a:rPr lang="en-US" dirty="0"/>
            </a:br>
            <a:r>
              <a:rPr lang="en-US" dirty="0"/>
              <a:t>How does that impact our models? </a:t>
            </a:r>
            <a:br>
              <a:rPr lang="en-US" dirty="0"/>
            </a:br>
            <a:endParaRPr lang="en-US" dirty="0"/>
          </a:p>
          <a:p>
            <a:endParaRPr lang="en-US" dirty="0"/>
          </a:p>
          <a:p>
            <a:pPr marL="0" indent="0">
              <a:buNone/>
            </a:pPr>
            <a:r>
              <a:rPr lang="en-US" sz="3600" b="1" dirty="0">
                <a:solidFill>
                  <a:schemeClr val="tx2"/>
                </a:solidFill>
              </a:rPr>
              <a:t>Imbalanced data </a:t>
            </a:r>
            <a:endParaRPr lang="en-US" b="1" dirty="0"/>
          </a:p>
          <a:p>
            <a:r>
              <a:rPr lang="en-US" dirty="0"/>
              <a:t>Most data follow a long-tail distribution. </a:t>
            </a:r>
            <a:br>
              <a:rPr lang="en-US" dirty="0"/>
            </a:br>
            <a:r>
              <a:rPr lang="en-US" dirty="0"/>
              <a:t>How should we deal with it? </a:t>
            </a:r>
            <a:br>
              <a:rPr lang="en-US" dirty="0"/>
            </a:br>
            <a:endParaRPr lang="en-US" dirty="0"/>
          </a:p>
        </p:txBody>
      </p:sp>
      <p:sp>
        <p:nvSpPr>
          <p:cNvPr id="4" name="Slide Number Placeholder 3">
            <a:extLst>
              <a:ext uri="{FF2B5EF4-FFF2-40B4-BE49-F238E27FC236}">
                <a16:creationId xmlns:a16="http://schemas.microsoft.com/office/drawing/2014/main" id="{0F9C81FC-C8FD-5273-F75E-AAA49560BC94}"/>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a:p>
        </p:txBody>
      </p:sp>
      <p:pic>
        <p:nvPicPr>
          <p:cNvPr id="5" name="Picture 2">
            <a:extLst>
              <a:ext uri="{FF2B5EF4-FFF2-40B4-BE49-F238E27FC236}">
                <a16:creationId xmlns:a16="http://schemas.microsoft.com/office/drawing/2014/main" id="{54B280DB-56CA-C0B8-7051-6C16E53C4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9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22DE-D9DE-1937-1CBD-0BBA7035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A89EA-F1F6-D839-B71C-CA87D132B817}"/>
              </a:ext>
            </a:extLst>
          </p:cNvPr>
          <p:cNvSpPr>
            <a:spLocks noGrp="1"/>
          </p:cNvSpPr>
          <p:nvPr>
            <p:ph type="title"/>
          </p:nvPr>
        </p:nvSpPr>
        <p:spPr/>
        <p:txBody>
          <a:bodyPr/>
          <a:lstStyle/>
          <a:p>
            <a:r>
              <a:rPr lang="en-US" dirty="0"/>
              <a:t>Limits of scaling “laws”</a:t>
            </a:r>
          </a:p>
        </p:txBody>
      </p:sp>
      <p:sp>
        <p:nvSpPr>
          <p:cNvPr id="3" name="Content Placeholder 2">
            <a:extLst>
              <a:ext uri="{FF2B5EF4-FFF2-40B4-BE49-F238E27FC236}">
                <a16:creationId xmlns:a16="http://schemas.microsoft.com/office/drawing/2014/main" id="{26CF6E1C-A706-E51F-3562-F575121C37F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1520D69-56F1-EB3D-927E-EC24B7F57CD2}"/>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2545C6F5-3EFA-5E32-940F-C131862A53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4C2CF8-BF8A-354E-DC02-09D63A17AF6E}"/>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FE035F92-C2B9-1573-ED60-BAE9C98BB324}"/>
              </a:ext>
            </a:extLst>
          </p:cNvPr>
          <p:cNvSpPr/>
          <p:nvPr/>
        </p:nvSpPr>
        <p:spPr>
          <a:xfrm>
            <a:off x="3670301" y="5686326"/>
            <a:ext cx="5892800" cy="754161"/>
          </a:xfrm>
          <a:prstGeom prst="wedgeRoundRectCallout">
            <a:avLst>
              <a:gd name="adj1" fmla="val 29614"/>
              <a:gd name="adj2" fmla="val -76074"/>
              <a:gd name="adj3" fmla="val 16667"/>
            </a:avLst>
          </a:prstGeom>
          <a:solidFill>
            <a:srgbClr val="E8F6DA"/>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rPr>
              <a:t>Which data? How is it distributed? </a:t>
            </a:r>
          </a:p>
        </p:txBody>
      </p:sp>
    </p:spTree>
    <p:extLst>
      <p:ext uri="{BB962C8B-B14F-4D97-AF65-F5344CB8AC3E}">
        <p14:creationId xmlns:p14="http://schemas.microsoft.com/office/powerpoint/2010/main" val="3070182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a:xfrm>
            <a:off x="0" y="379413"/>
            <a:ext cx="12192000" cy="1006475"/>
          </a:xfrm>
        </p:spPr>
        <p:txBody>
          <a:bodyPr/>
          <a:lstStyle/>
          <a:p>
            <a:r>
              <a:rPr lang="en-US"/>
              <a:t>Long-tail of problems: </a:t>
            </a:r>
            <a:br>
              <a:rPr lang="en-US"/>
            </a:br>
            <a:r>
              <a:rPr lang="en-US"/>
              <a:t>There are many infrequent concepts/problems </a:t>
            </a:r>
          </a:p>
        </p:txBody>
      </p:sp>
      <p:sp>
        <p:nvSpPr>
          <p:cNvPr id="3" name="Content Placeholder 2">
            <a:extLst>
              <a:ext uri="{FF2B5EF4-FFF2-40B4-BE49-F238E27FC236}">
                <a16:creationId xmlns:a16="http://schemas.microsoft.com/office/drawing/2014/main" id="{A814991E-E298-0806-FBF8-86FAA3E5817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6D2E064-FB98-BA16-A84D-A89C516AC6CE}"/>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a:p>
        </p:txBody>
      </p:sp>
      <p:pic>
        <p:nvPicPr>
          <p:cNvPr id="13" name="Picture 2" descr="Recognize Strategic Opportunities with Long-Tail Data">
            <a:extLst>
              <a:ext uri="{FF2B5EF4-FFF2-40B4-BE49-F238E27FC236}">
                <a16:creationId xmlns:a16="http://schemas.microsoft.com/office/drawing/2014/main" id="{4D1983C6-7C0B-DEEA-7629-B947F563B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992136" y="1860260"/>
            <a:ext cx="9387915" cy="462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12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1CAD-CBC3-05B8-28B8-8F07CA1CC5C3}"/>
              </a:ext>
            </a:extLst>
          </p:cNvPr>
          <p:cNvSpPr>
            <a:spLocks noGrp="1"/>
          </p:cNvSpPr>
          <p:nvPr>
            <p:ph type="title"/>
          </p:nvPr>
        </p:nvSpPr>
        <p:spPr/>
        <p:txBody>
          <a:bodyPr/>
          <a:lstStyle/>
          <a:p>
            <a:r>
              <a:rPr lang="en-US" dirty="0"/>
              <a:t>The long tail of languages</a:t>
            </a:r>
          </a:p>
        </p:txBody>
      </p:sp>
      <p:sp>
        <p:nvSpPr>
          <p:cNvPr id="4" name="Slide Number Placeholder 3">
            <a:extLst>
              <a:ext uri="{FF2B5EF4-FFF2-40B4-BE49-F238E27FC236}">
                <a16:creationId xmlns:a16="http://schemas.microsoft.com/office/drawing/2014/main" id="{36EB2B6C-E7BD-1E5E-92E8-AE40F5A78A90}"/>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a:p>
        </p:txBody>
      </p:sp>
      <p:sp>
        <p:nvSpPr>
          <p:cNvPr id="5" name="TextBox 4">
            <a:extLst>
              <a:ext uri="{FF2B5EF4-FFF2-40B4-BE49-F238E27FC236}">
                <a16:creationId xmlns:a16="http://schemas.microsoft.com/office/drawing/2014/main" id="{187F79D5-8B14-1CC3-A35A-82EA7C551DC4}"/>
              </a:ext>
            </a:extLst>
          </p:cNvPr>
          <p:cNvSpPr txBox="1"/>
          <p:nvPr/>
        </p:nvSpPr>
        <p:spPr>
          <a:xfrm>
            <a:off x="6859606" y="6267971"/>
            <a:ext cx="4989608" cy="584775"/>
          </a:xfrm>
          <a:prstGeom prst="rect">
            <a:avLst/>
          </a:prstGeom>
          <a:noFill/>
        </p:spPr>
        <p:txBody>
          <a:bodyPr wrap="square">
            <a:spAutoFit/>
          </a:bodyPr>
          <a:lstStyle/>
          <a:p>
            <a:pPr algn="ctr"/>
            <a:r>
              <a:rPr lang="en-US" sz="1600" dirty="0"/>
              <a:t>Shen et al. The Language Barrier: Dissecting Safety Challenges of LLMs in Multilingual Context., </a:t>
            </a:r>
            <a:r>
              <a:rPr lang="en-US" sz="1600" i="1" dirty="0"/>
              <a:t>ACL </a:t>
            </a:r>
            <a:r>
              <a:rPr lang="en-US" sz="1600" dirty="0"/>
              <a:t>2024</a:t>
            </a:r>
          </a:p>
        </p:txBody>
      </p:sp>
      <p:pic>
        <p:nvPicPr>
          <p:cNvPr id="3076" name="Picture 4">
            <a:extLst>
              <a:ext uri="{FF2B5EF4-FFF2-40B4-BE49-F238E27FC236}">
                <a16:creationId xmlns:a16="http://schemas.microsoft.com/office/drawing/2014/main" id="{E9E75C67-D9F6-6355-3A25-847AFE1F67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859" b="5320"/>
          <a:stretch/>
        </p:blipFill>
        <p:spPr bwMode="auto">
          <a:xfrm>
            <a:off x="6798645" y="1923259"/>
            <a:ext cx="4822813" cy="35776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9DBAB43A-84F7-8DE7-9ECF-4833730DA1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4" t="4586" r="6163" b="13521"/>
          <a:stretch/>
        </p:blipFill>
        <p:spPr bwMode="auto">
          <a:xfrm>
            <a:off x="-46241" y="1606515"/>
            <a:ext cx="6233022" cy="40618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11548B7-68E0-52E7-3EA9-43CF28B2801E}"/>
              </a:ext>
            </a:extLst>
          </p:cNvPr>
          <p:cNvSpPr txBox="1"/>
          <p:nvPr/>
        </p:nvSpPr>
        <p:spPr>
          <a:xfrm>
            <a:off x="131118" y="6268764"/>
            <a:ext cx="4540895" cy="584775"/>
          </a:xfrm>
          <a:prstGeom prst="rect">
            <a:avLst/>
          </a:prstGeom>
          <a:noFill/>
        </p:spPr>
        <p:txBody>
          <a:bodyPr wrap="square">
            <a:spAutoFit/>
          </a:bodyPr>
          <a:lstStyle/>
          <a:p>
            <a:r>
              <a:rPr lang="en-US" sz="1600"/>
              <a:t>https://</a:t>
            </a:r>
            <a:r>
              <a:rPr lang="en-US" sz="1600" err="1"/>
              <a:t>commons.wikimedia.org</a:t>
            </a:r>
            <a:r>
              <a:rPr lang="en-US" sz="1600"/>
              <a:t>/wiki/File:2014_Distribution_of_Languages_on_Internet_Websites.jpg</a:t>
            </a:r>
          </a:p>
        </p:txBody>
      </p:sp>
      <p:sp>
        <p:nvSpPr>
          <p:cNvPr id="16" name="Right Brace 15">
            <a:extLst>
              <a:ext uri="{FF2B5EF4-FFF2-40B4-BE49-F238E27FC236}">
                <a16:creationId xmlns:a16="http://schemas.microsoft.com/office/drawing/2014/main" id="{2E05A76A-7553-8B7F-263C-2FEF6A02460C}"/>
              </a:ext>
            </a:extLst>
          </p:cNvPr>
          <p:cNvSpPr/>
          <p:nvPr/>
        </p:nvSpPr>
        <p:spPr>
          <a:xfrm rot="5400000">
            <a:off x="8203433" y="4560107"/>
            <a:ext cx="231925" cy="1992119"/>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7" name="Right Brace 16">
            <a:extLst>
              <a:ext uri="{FF2B5EF4-FFF2-40B4-BE49-F238E27FC236}">
                <a16:creationId xmlns:a16="http://schemas.microsoft.com/office/drawing/2014/main" id="{1AB2A8B0-3B65-00C6-57B7-D8DF12E53995}"/>
              </a:ext>
            </a:extLst>
          </p:cNvPr>
          <p:cNvSpPr/>
          <p:nvPr/>
        </p:nvSpPr>
        <p:spPr>
          <a:xfrm rot="5400000">
            <a:off x="10248794" y="4556323"/>
            <a:ext cx="231925" cy="1992119"/>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uracy">
            <a:extLst>
              <a:ext uri="{FF2B5EF4-FFF2-40B4-BE49-F238E27FC236}">
                <a16:creationId xmlns:a16="http://schemas.microsoft.com/office/drawing/2014/main" id="{AF110710-0E96-6F17-8F96-601B8FBF7FA5}"/>
              </a:ext>
            </a:extLst>
          </p:cNvPr>
          <p:cNvSpPr txBox="1"/>
          <p:nvPr/>
        </p:nvSpPr>
        <p:spPr>
          <a:xfrm>
            <a:off x="7559153" y="5576345"/>
            <a:ext cx="157094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a:solidFill>
                  <a:srgbClr val="00B050"/>
                </a:solidFill>
              </a:rPr>
              <a:t>high-resource</a:t>
            </a:r>
          </a:p>
          <a:p>
            <a:pPr algn="ctr"/>
            <a:r>
              <a:rPr lang="en-US" sz="2000" b="0">
                <a:solidFill>
                  <a:srgbClr val="00B050"/>
                </a:solidFill>
              </a:rPr>
              <a:t>(head)</a:t>
            </a:r>
          </a:p>
        </p:txBody>
      </p:sp>
      <p:sp>
        <p:nvSpPr>
          <p:cNvPr id="21" name="accuracy">
            <a:extLst>
              <a:ext uri="{FF2B5EF4-FFF2-40B4-BE49-F238E27FC236}">
                <a16:creationId xmlns:a16="http://schemas.microsoft.com/office/drawing/2014/main" id="{78704A0A-AC16-6F18-F8E2-4D39912D6E21}"/>
              </a:ext>
            </a:extLst>
          </p:cNvPr>
          <p:cNvSpPr txBox="1"/>
          <p:nvPr/>
        </p:nvSpPr>
        <p:spPr>
          <a:xfrm>
            <a:off x="9579848" y="5575732"/>
            <a:ext cx="148117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pPr algn="ctr"/>
            <a:r>
              <a:rPr lang="en-US" sz="2000" b="0">
                <a:solidFill>
                  <a:srgbClr val="C00000"/>
                </a:solidFill>
              </a:rPr>
              <a:t>low-resource</a:t>
            </a:r>
          </a:p>
          <a:p>
            <a:pPr algn="ctr"/>
            <a:r>
              <a:rPr lang="en-US" sz="2000" b="0">
                <a:solidFill>
                  <a:srgbClr val="C00000"/>
                </a:solidFill>
              </a:rPr>
              <a:t>(tail)</a:t>
            </a:r>
            <a:endParaRPr sz="2000" b="0">
              <a:solidFill>
                <a:srgbClr val="C00000"/>
              </a:solidFill>
            </a:endParaRPr>
          </a:p>
        </p:txBody>
      </p:sp>
    </p:spTree>
    <p:extLst>
      <p:ext uri="{BB962C8B-B14F-4D97-AF65-F5344CB8AC3E}">
        <p14:creationId xmlns:p14="http://schemas.microsoft.com/office/powerpoint/2010/main" val="416679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26AA3-9F4A-031F-A36B-54F351AC3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E4C554-F15E-B809-6CB1-A21F6B42F77B}"/>
              </a:ext>
            </a:extLst>
          </p:cNvPr>
          <p:cNvSpPr>
            <a:spLocks noGrp="1"/>
          </p:cNvSpPr>
          <p:nvPr>
            <p:ph type="title"/>
          </p:nvPr>
        </p:nvSpPr>
        <p:spPr/>
        <p:txBody>
          <a:bodyPr/>
          <a:lstStyle/>
          <a:p>
            <a:r>
              <a:rPr lang="en-US" dirty="0"/>
              <a:t>The long tail of languages</a:t>
            </a:r>
          </a:p>
        </p:txBody>
      </p:sp>
      <p:sp>
        <p:nvSpPr>
          <p:cNvPr id="3" name="Content Placeholder 2">
            <a:extLst>
              <a:ext uri="{FF2B5EF4-FFF2-40B4-BE49-F238E27FC236}">
                <a16:creationId xmlns:a16="http://schemas.microsoft.com/office/drawing/2014/main" id="{1188094A-E691-7737-AD88-7C6A75CC9A18}"/>
              </a:ext>
            </a:extLst>
          </p:cNvPr>
          <p:cNvSpPr>
            <a:spLocks noGrp="1"/>
          </p:cNvSpPr>
          <p:nvPr>
            <p:ph idx="1"/>
          </p:nvPr>
        </p:nvSpPr>
        <p:spPr>
          <a:xfrm>
            <a:off x="838200" y="1514475"/>
            <a:ext cx="5257800" cy="4662488"/>
          </a:xfrm>
        </p:spPr>
        <p:txBody>
          <a:bodyPr/>
          <a:lstStyle/>
          <a:p>
            <a:r>
              <a:rPr lang="en-US" sz="3600" dirty="0"/>
              <a:t>What is the effective way to train models on such imbalanced data? </a:t>
            </a:r>
          </a:p>
        </p:txBody>
      </p:sp>
      <p:sp>
        <p:nvSpPr>
          <p:cNvPr id="4" name="Slide Number Placeholder 3">
            <a:extLst>
              <a:ext uri="{FF2B5EF4-FFF2-40B4-BE49-F238E27FC236}">
                <a16:creationId xmlns:a16="http://schemas.microsoft.com/office/drawing/2014/main" id="{16CB77A8-84B3-7C47-5D8A-4C6293AD1334}"/>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a:p>
        </p:txBody>
      </p:sp>
      <p:sp>
        <p:nvSpPr>
          <p:cNvPr id="5" name="TextBox 4">
            <a:extLst>
              <a:ext uri="{FF2B5EF4-FFF2-40B4-BE49-F238E27FC236}">
                <a16:creationId xmlns:a16="http://schemas.microsoft.com/office/drawing/2014/main" id="{1D9D01D4-63E7-00CC-66C7-52858D36780A}"/>
              </a:ext>
            </a:extLst>
          </p:cNvPr>
          <p:cNvSpPr txBox="1"/>
          <p:nvPr/>
        </p:nvSpPr>
        <p:spPr>
          <a:xfrm>
            <a:off x="6859606" y="6267971"/>
            <a:ext cx="4989608" cy="584775"/>
          </a:xfrm>
          <a:prstGeom prst="rect">
            <a:avLst/>
          </a:prstGeom>
          <a:noFill/>
        </p:spPr>
        <p:txBody>
          <a:bodyPr wrap="square">
            <a:spAutoFit/>
          </a:bodyPr>
          <a:lstStyle/>
          <a:p>
            <a:pPr algn="ctr"/>
            <a:r>
              <a:rPr lang="en-US" sz="1600" dirty="0"/>
              <a:t>Shen et al. The Language Barrier: Dissecting Safety Challenges of LLMs in Multilingual Context., </a:t>
            </a:r>
            <a:r>
              <a:rPr lang="en-US" sz="1600" i="1" dirty="0"/>
              <a:t>ACL </a:t>
            </a:r>
            <a:r>
              <a:rPr lang="en-US" sz="1600" dirty="0"/>
              <a:t>2024</a:t>
            </a:r>
          </a:p>
        </p:txBody>
      </p:sp>
      <p:pic>
        <p:nvPicPr>
          <p:cNvPr id="3076" name="Picture 4">
            <a:extLst>
              <a:ext uri="{FF2B5EF4-FFF2-40B4-BE49-F238E27FC236}">
                <a16:creationId xmlns:a16="http://schemas.microsoft.com/office/drawing/2014/main" id="{0643E537-8AAE-1A57-D723-5746EF7B386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859" b="5320"/>
          <a:stretch/>
        </p:blipFill>
        <p:spPr bwMode="auto">
          <a:xfrm>
            <a:off x="6798645" y="1923259"/>
            <a:ext cx="4822813" cy="357762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Brace 15">
            <a:extLst>
              <a:ext uri="{FF2B5EF4-FFF2-40B4-BE49-F238E27FC236}">
                <a16:creationId xmlns:a16="http://schemas.microsoft.com/office/drawing/2014/main" id="{14213006-95C2-FEB9-4CFC-D8CA807AC192}"/>
              </a:ext>
            </a:extLst>
          </p:cNvPr>
          <p:cNvSpPr/>
          <p:nvPr/>
        </p:nvSpPr>
        <p:spPr>
          <a:xfrm rot="5400000">
            <a:off x="8203433" y="4560107"/>
            <a:ext cx="231925" cy="1992119"/>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7" name="Right Brace 16">
            <a:extLst>
              <a:ext uri="{FF2B5EF4-FFF2-40B4-BE49-F238E27FC236}">
                <a16:creationId xmlns:a16="http://schemas.microsoft.com/office/drawing/2014/main" id="{3DF027F1-9DEE-0E88-E4D1-F6B90662B564}"/>
              </a:ext>
            </a:extLst>
          </p:cNvPr>
          <p:cNvSpPr/>
          <p:nvPr/>
        </p:nvSpPr>
        <p:spPr>
          <a:xfrm rot="5400000">
            <a:off x="10248794" y="4556323"/>
            <a:ext cx="231925" cy="1992119"/>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uracy">
            <a:extLst>
              <a:ext uri="{FF2B5EF4-FFF2-40B4-BE49-F238E27FC236}">
                <a16:creationId xmlns:a16="http://schemas.microsoft.com/office/drawing/2014/main" id="{C34C36CE-BD94-DD13-57FA-3863C0D88EA0}"/>
              </a:ext>
            </a:extLst>
          </p:cNvPr>
          <p:cNvSpPr txBox="1"/>
          <p:nvPr/>
        </p:nvSpPr>
        <p:spPr>
          <a:xfrm>
            <a:off x="7559153" y="5576345"/>
            <a:ext cx="157094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a:solidFill>
                  <a:srgbClr val="00B050"/>
                </a:solidFill>
              </a:rPr>
              <a:t>high-resource</a:t>
            </a:r>
          </a:p>
          <a:p>
            <a:pPr algn="ctr"/>
            <a:r>
              <a:rPr lang="en-US" sz="2000" b="0">
                <a:solidFill>
                  <a:srgbClr val="00B050"/>
                </a:solidFill>
              </a:rPr>
              <a:t>(head)</a:t>
            </a:r>
          </a:p>
        </p:txBody>
      </p:sp>
      <p:sp>
        <p:nvSpPr>
          <p:cNvPr id="21" name="accuracy">
            <a:extLst>
              <a:ext uri="{FF2B5EF4-FFF2-40B4-BE49-F238E27FC236}">
                <a16:creationId xmlns:a16="http://schemas.microsoft.com/office/drawing/2014/main" id="{2E1FB553-158B-B500-5E8C-E1B226CCA40E}"/>
              </a:ext>
            </a:extLst>
          </p:cNvPr>
          <p:cNvSpPr txBox="1"/>
          <p:nvPr/>
        </p:nvSpPr>
        <p:spPr>
          <a:xfrm>
            <a:off x="9579848" y="5575732"/>
            <a:ext cx="148117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pPr algn="ctr"/>
            <a:r>
              <a:rPr lang="en-US" sz="2000" b="0">
                <a:solidFill>
                  <a:srgbClr val="C00000"/>
                </a:solidFill>
              </a:rPr>
              <a:t>low-resource</a:t>
            </a:r>
          </a:p>
          <a:p>
            <a:pPr algn="ctr"/>
            <a:r>
              <a:rPr lang="en-US" sz="2000" b="0">
                <a:solidFill>
                  <a:srgbClr val="C00000"/>
                </a:solidFill>
              </a:rPr>
              <a:t>(tail)</a:t>
            </a:r>
            <a:endParaRPr sz="2000" b="0">
              <a:solidFill>
                <a:srgbClr val="C00000"/>
              </a:solidFill>
            </a:endParaRPr>
          </a:p>
        </p:txBody>
      </p:sp>
    </p:spTree>
    <p:extLst>
      <p:ext uri="{BB962C8B-B14F-4D97-AF65-F5344CB8AC3E}">
        <p14:creationId xmlns:p14="http://schemas.microsoft.com/office/powerpoint/2010/main" val="208184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67E5A10-39B3-E997-0A69-ACB3DFECC479}"/>
            </a:ext>
          </a:extLst>
        </p:cNvPr>
        <p:cNvGrpSpPr/>
        <p:nvPr/>
      </p:nvGrpSpPr>
      <p:grpSpPr>
        <a:xfrm>
          <a:off x="0" y="0"/>
          <a:ext cx="0" cy="0"/>
          <a:chOff x="0" y="0"/>
          <a:chExt cx="0" cy="0"/>
        </a:xfrm>
      </p:grpSpPr>
      <p:sp>
        <p:nvSpPr>
          <p:cNvPr id="204" name="Google Shape;204;p37">
            <a:extLst>
              <a:ext uri="{FF2B5EF4-FFF2-40B4-BE49-F238E27FC236}">
                <a16:creationId xmlns:a16="http://schemas.microsoft.com/office/drawing/2014/main" id="{BE7ABBF9-B994-11A1-F477-30C7619173D2}"/>
              </a:ext>
            </a:extLst>
          </p:cNvPr>
          <p:cNvSpPr txBox="1">
            <a:spLocks noGrp="1"/>
          </p:cNvSpPr>
          <p:nvPr>
            <p:ph type="ctrTitle"/>
          </p:nvPr>
        </p:nvSpPr>
        <p:spPr>
          <a:xfrm>
            <a:off x="200465" y="978918"/>
            <a:ext cx="11737910" cy="16800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4000" dirty="0" err="1"/>
              <a:t>Upsample</a:t>
            </a:r>
            <a:r>
              <a:rPr lang="en-US" sz="4000" dirty="0"/>
              <a:t> or Upweight? </a:t>
            </a:r>
            <a:br>
              <a:rPr lang="en-US" sz="4000" dirty="0"/>
            </a:br>
            <a:r>
              <a:rPr lang="en-US" sz="4000" dirty="0"/>
              <a:t>Balanced Training on Heavily Imbalanced Datasets</a:t>
            </a:r>
            <a:endParaRPr lang="en-US" sz="4000" dirty="0">
              <a:solidFill>
                <a:schemeClr val="tx2"/>
              </a:solidFill>
            </a:endParaRPr>
          </a:p>
        </p:txBody>
      </p:sp>
      <p:sp>
        <p:nvSpPr>
          <p:cNvPr id="205" name="Google Shape;205;p37">
            <a:extLst>
              <a:ext uri="{FF2B5EF4-FFF2-40B4-BE49-F238E27FC236}">
                <a16:creationId xmlns:a16="http://schemas.microsoft.com/office/drawing/2014/main" id="{A2A888DA-69A3-A206-EC51-8A3042481CCC}"/>
              </a:ext>
            </a:extLst>
          </p:cNvPr>
          <p:cNvSpPr txBox="1">
            <a:spLocks noGrp="1"/>
          </p:cNvSpPr>
          <p:nvPr>
            <p:ph type="subTitle" idx="1"/>
          </p:nvPr>
        </p:nvSpPr>
        <p:spPr>
          <a:xfrm>
            <a:off x="476367" y="2558975"/>
            <a:ext cx="11360800" cy="10568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US" sz="2400" dirty="0" err="1"/>
              <a:t>Tianjian</a:t>
            </a:r>
            <a:r>
              <a:rPr lang="en-US" sz="2400" dirty="0"/>
              <a:t> Li, </a:t>
            </a:r>
            <a:r>
              <a:rPr lang="en-US" sz="2400" dirty="0" err="1"/>
              <a:t>Haoran</a:t>
            </a:r>
            <a:r>
              <a:rPr lang="en-US" sz="2400" dirty="0"/>
              <a:t> Xu, </a:t>
            </a:r>
            <a:r>
              <a:rPr lang="en-US" sz="2400" dirty="0" err="1"/>
              <a:t>Weiting</a:t>
            </a:r>
            <a:r>
              <a:rPr lang="en-US" sz="2400" dirty="0"/>
              <a:t> Tan, </a:t>
            </a:r>
          </a:p>
          <a:p>
            <a:r>
              <a:rPr lang="en-US" sz="2400" dirty="0"/>
              <a:t>Kenton Murray and Daniel Khashabi.</a:t>
            </a:r>
          </a:p>
        </p:txBody>
      </p:sp>
      <p:sp>
        <p:nvSpPr>
          <p:cNvPr id="3" name="TextBox 2">
            <a:extLst>
              <a:ext uri="{FF2B5EF4-FFF2-40B4-BE49-F238E27FC236}">
                <a16:creationId xmlns:a16="http://schemas.microsoft.com/office/drawing/2014/main" id="{2D8037C2-5257-D809-1FA9-11E9B0C9FC7A}"/>
              </a:ext>
            </a:extLst>
          </p:cNvPr>
          <p:cNvSpPr txBox="1"/>
          <p:nvPr/>
        </p:nvSpPr>
        <p:spPr>
          <a:xfrm>
            <a:off x="2969620" y="6170033"/>
            <a:ext cx="6100762" cy="646331"/>
          </a:xfrm>
          <a:prstGeom prst="rect">
            <a:avLst/>
          </a:prstGeom>
          <a:noFill/>
        </p:spPr>
        <p:txBody>
          <a:bodyPr wrap="square">
            <a:spAutoFit/>
          </a:bodyPr>
          <a:lstStyle/>
          <a:p>
            <a:pPr algn="ctr"/>
            <a:r>
              <a:rPr lang="en-US" b="1" dirty="0">
                <a:solidFill>
                  <a:schemeClr val="tx2"/>
                </a:solidFill>
                <a:latin typeface="Avenir Book" panose="02000503020000020003" pitchFamily="2" charset="0"/>
                <a:cs typeface="Consolas" panose="020B0609020204030204" pitchFamily="49" charset="0"/>
              </a:rPr>
              <a:t>https://</a:t>
            </a:r>
            <a:r>
              <a:rPr lang="en-US" b="1" dirty="0" err="1">
                <a:solidFill>
                  <a:schemeClr val="tx2"/>
                </a:solidFill>
                <a:latin typeface="Avenir Book" panose="02000503020000020003" pitchFamily="2" charset="0"/>
                <a:cs typeface="Consolas" panose="020B0609020204030204" pitchFamily="49" charset="0"/>
              </a:rPr>
              <a:t>arxiv.org</a:t>
            </a:r>
            <a:r>
              <a:rPr lang="en-US" b="1" dirty="0">
                <a:solidFill>
                  <a:schemeClr val="tx2"/>
                </a:solidFill>
                <a:latin typeface="Avenir Book" panose="02000503020000020003" pitchFamily="2" charset="0"/>
                <a:cs typeface="Consolas" panose="020B0609020204030204" pitchFamily="49" charset="0"/>
              </a:rPr>
              <a:t>/abs/2410.04579 </a:t>
            </a:r>
          </a:p>
          <a:p>
            <a:pPr algn="ctr"/>
            <a:r>
              <a:rPr lang="en-US" b="1" dirty="0">
                <a:solidFill>
                  <a:schemeClr val="tx2"/>
                </a:solidFill>
                <a:latin typeface="Avenir Book" panose="02000503020000020003" pitchFamily="2" charset="0"/>
                <a:cs typeface="Consolas" panose="020B0609020204030204" pitchFamily="49" charset="0"/>
              </a:rPr>
              <a:t>(under review)</a:t>
            </a:r>
          </a:p>
        </p:txBody>
      </p:sp>
      <p:pic>
        <p:nvPicPr>
          <p:cNvPr id="2" name="Picture 1">
            <a:extLst>
              <a:ext uri="{FF2B5EF4-FFF2-40B4-BE49-F238E27FC236}">
                <a16:creationId xmlns:a16="http://schemas.microsoft.com/office/drawing/2014/main" id="{A278273B-9AFD-77A8-80CA-74C770F4A328}"/>
              </a:ext>
            </a:extLst>
          </p:cNvPr>
          <p:cNvPicPr>
            <a:picLocks noChangeAspect="1"/>
          </p:cNvPicPr>
          <p:nvPr/>
        </p:nvPicPr>
        <p:blipFill rotWithShape="1">
          <a:blip r:embed="rId3"/>
          <a:srcRect l="33365" t="19048" r="23530" b="24280"/>
          <a:stretch/>
        </p:blipFill>
        <p:spPr>
          <a:xfrm rot="5400000">
            <a:off x="5001904" y="3766013"/>
            <a:ext cx="2036193" cy="2007910"/>
          </a:xfrm>
          <a:prstGeom prst="rect">
            <a:avLst/>
          </a:prstGeom>
          <a:ln>
            <a:solidFill>
              <a:schemeClr val="tx1"/>
            </a:solidFill>
          </a:ln>
          <a:effectLst/>
        </p:spPr>
      </p:pic>
    </p:spTree>
    <p:extLst>
      <p:ext uri="{BB962C8B-B14F-4D97-AF65-F5344CB8AC3E}">
        <p14:creationId xmlns:p14="http://schemas.microsoft.com/office/powerpoint/2010/main" val="83365926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8B2F-7711-02B8-CE3C-EBF51410C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9ECE2-2C79-9868-66CE-594530FC8974}"/>
              </a:ext>
            </a:extLst>
          </p:cNvPr>
          <p:cNvSpPr>
            <a:spLocks noGrp="1"/>
          </p:cNvSpPr>
          <p:nvPr>
            <p:ph type="title"/>
          </p:nvPr>
        </p:nvSpPr>
        <p:spPr/>
        <p:txBody>
          <a:bodyPr/>
          <a:lstStyle/>
          <a:p>
            <a:r>
              <a:rPr lang="en-US" dirty="0"/>
              <a:t>Training on a collection of “domains” </a:t>
            </a:r>
          </a:p>
        </p:txBody>
      </p:sp>
      <p:sp>
        <p:nvSpPr>
          <p:cNvPr id="4" name="Slide Number Placeholder 3">
            <a:extLst>
              <a:ext uri="{FF2B5EF4-FFF2-40B4-BE49-F238E27FC236}">
                <a16:creationId xmlns:a16="http://schemas.microsoft.com/office/drawing/2014/main" id="{B4D749F8-1EDE-96FC-7FCD-EC3190B513ED}"/>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a:p>
        </p:txBody>
      </p:sp>
      <p:sp>
        <p:nvSpPr>
          <p:cNvPr id="7" name="Content Placeholder 6">
            <a:extLst>
              <a:ext uri="{FF2B5EF4-FFF2-40B4-BE49-F238E27FC236}">
                <a16:creationId xmlns:a16="http://schemas.microsoft.com/office/drawing/2014/main" id="{762BF51A-9536-1266-E26D-8601CDE1F065}"/>
              </a:ext>
            </a:extLst>
          </p:cNvPr>
          <p:cNvSpPr>
            <a:spLocks noGrp="1"/>
          </p:cNvSpPr>
          <p:nvPr>
            <p:ph idx="1"/>
          </p:nvPr>
        </p:nvSpPr>
        <p:spPr/>
        <p:txBody>
          <a:bodyPr/>
          <a:lstStyle/>
          <a:p>
            <a:r>
              <a:rPr lang="en-US" dirty="0"/>
              <a:t>Consider training a model on a collection     domains: </a:t>
            </a:r>
          </a:p>
          <a:p>
            <a:endParaRPr lang="en-US" dirty="0"/>
          </a:p>
          <a:p>
            <a:endParaRPr lang="en-US" dirty="0"/>
          </a:p>
          <a:p>
            <a:endParaRPr lang="en-US" dirty="0"/>
          </a:p>
          <a:p>
            <a:endParaRPr lang="en-US" dirty="0"/>
          </a:p>
          <a:p>
            <a:endParaRPr lang="en-US" dirty="0"/>
          </a:p>
          <a:p>
            <a:endParaRPr lang="en-US" dirty="0"/>
          </a:p>
          <a:p>
            <a:r>
              <a:rPr lang="en-US" dirty="0"/>
              <a:t>Loss, treating all domains uniformly: </a:t>
            </a:r>
          </a:p>
        </p:txBody>
      </p:sp>
      <p:sp>
        <p:nvSpPr>
          <p:cNvPr id="10" name="Oval 9">
            <a:extLst>
              <a:ext uri="{FF2B5EF4-FFF2-40B4-BE49-F238E27FC236}">
                <a16:creationId xmlns:a16="http://schemas.microsoft.com/office/drawing/2014/main" id="{25A16C09-0453-ACC0-4C0F-BB14EDDD6CD7}"/>
              </a:ext>
            </a:extLst>
          </p:cNvPr>
          <p:cNvSpPr/>
          <p:nvPr/>
        </p:nvSpPr>
        <p:spPr>
          <a:xfrm>
            <a:off x="3045855" y="2896211"/>
            <a:ext cx="1863804" cy="18620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11" name="Oval 10">
            <a:extLst>
              <a:ext uri="{FF2B5EF4-FFF2-40B4-BE49-F238E27FC236}">
                <a16:creationId xmlns:a16="http://schemas.microsoft.com/office/drawing/2014/main" id="{ED24C6B1-A256-5301-A87E-FCDB8A8919A6}"/>
              </a:ext>
            </a:extLst>
          </p:cNvPr>
          <p:cNvSpPr/>
          <p:nvPr/>
        </p:nvSpPr>
        <p:spPr>
          <a:xfrm>
            <a:off x="5086117" y="3238171"/>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3EEB8E91-144D-A5DF-5658-6C9D7F3D40F0}"/>
              </a:ext>
            </a:extLst>
          </p:cNvPr>
          <p:cNvSpPr/>
          <p:nvPr/>
        </p:nvSpPr>
        <p:spPr>
          <a:xfrm>
            <a:off x="7624618" y="3686313"/>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6" name="Picture 5">
            <a:extLst>
              <a:ext uri="{FF2B5EF4-FFF2-40B4-BE49-F238E27FC236}">
                <a16:creationId xmlns:a16="http://schemas.microsoft.com/office/drawing/2014/main" id="{8C33C844-1FB8-6835-5DFC-52288C5EEE66}"/>
              </a:ext>
            </a:extLst>
          </p:cNvPr>
          <p:cNvPicPr>
            <a:picLocks noChangeAspect="1"/>
          </p:cNvPicPr>
          <p:nvPr/>
        </p:nvPicPr>
        <p:blipFill>
          <a:blip r:embed="rId3"/>
          <a:stretch>
            <a:fillRect/>
          </a:stretch>
        </p:blipFill>
        <p:spPr>
          <a:xfrm>
            <a:off x="3773861" y="3667939"/>
            <a:ext cx="508000" cy="393700"/>
          </a:xfrm>
          <a:prstGeom prst="rect">
            <a:avLst/>
          </a:prstGeom>
        </p:spPr>
      </p:pic>
      <p:pic>
        <p:nvPicPr>
          <p:cNvPr id="8" name="Picture 7">
            <a:extLst>
              <a:ext uri="{FF2B5EF4-FFF2-40B4-BE49-F238E27FC236}">
                <a16:creationId xmlns:a16="http://schemas.microsoft.com/office/drawing/2014/main" id="{75F10C07-FCA9-F5D4-402E-E15CC0382461}"/>
              </a:ext>
            </a:extLst>
          </p:cNvPr>
          <p:cNvPicPr>
            <a:picLocks noChangeAspect="1"/>
          </p:cNvPicPr>
          <p:nvPr/>
        </p:nvPicPr>
        <p:blipFill>
          <a:blip r:embed="rId4"/>
          <a:stretch>
            <a:fillRect/>
          </a:stretch>
        </p:blipFill>
        <p:spPr>
          <a:xfrm>
            <a:off x="5431915" y="3655413"/>
            <a:ext cx="520700" cy="393700"/>
          </a:xfrm>
          <a:prstGeom prst="rect">
            <a:avLst/>
          </a:prstGeom>
        </p:spPr>
      </p:pic>
      <p:pic>
        <p:nvPicPr>
          <p:cNvPr id="14" name="Picture 13">
            <a:extLst>
              <a:ext uri="{FF2B5EF4-FFF2-40B4-BE49-F238E27FC236}">
                <a16:creationId xmlns:a16="http://schemas.microsoft.com/office/drawing/2014/main" id="{CC756B82-2677-F5EF-0DB3-F063AA388C33}"/>
              </a:ext>
            </a:extLst>
          </p:cNvPr>
          <p:cNvPicPr>
            <a:picLocks noChangeAspect="1"/>
          </p:cNvPicPr>
          <p:nvPr/>
        </p:nvPicPr>
        <p:blipFill>
          <a:blip r:embed="rId5"/>
          <a:stretch>
            <a:fillRect/>
          </a:stretch>
        </p:blipFill>
        <p:spPr>
          <a:xfrm>
            <a:off x="8101810" y="3718371"/>
            <a:ext cx="660400" cy="393700"/>
          </a:xfrm>
          <a:prstGeom prst="rect">
            <a:avLst/>
          </a:prstGeom>
        </p:spPr>
      </p:pic>
      <p:sp>
        <p:nvSpPr>
          <p:cNvPr id="16" name="TextBox 15">
            <a:extLst>
              <a:ext uri="{FF2B5EF4-FFF2-40B4-BE49-F238E27FC236}">
                <a16:creationId xmlns:a16="http://schemas.microsoft.com/office/drawing/2014/main" id="{6DEED19C-538F-10DA-6ADC-4CC51FE4E842}"/>
              </a:ext>
            </a:extLst>
          </p:cNvPr>
          <p:cNvSpPr txBox="1"/>
          <p:nvPr/>
        </p:nvSpPr>
        <p:spPr>
          <a:xfrm>
            <a:off x="6458155" y="3274562"/>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17" name="Picture 16">
            <a:extLst>
              <a:ext uri="{FF2B5EF4-FFF2-40B4-BE49-F238E27FC236}">
                <a16:creationId xmlns:a16="http://schemas.microsoft.com/office/drawing/2014/main" id="{F680C121-B6F3-2B77-FBA9-9C8545C90A3A}"/>
              </a:ext>
            </a:extLst>
          </p:cNvPr>
          <p:cNvPicPr>
            <a:picLocks noChangeAspect="1"/>
          </p:cNvPicPr>
          <p:nvPr/>
        </p:nvPicPr>
        <p:blipFill>
          <a:blip r:embed="rId6"/>
          <a:stretch>
            <a:fillRect/>
          </a:stretch>
        </p:blipFill>
        <p:spPr>
          <a:xfrm>
            <a:off x="7820900" y="1592676"/>
            <a:ext cx="356974" cy="287882"/>
          </a:xfrm>
          <a:prstGeom prst="rect">
            <a:avLst/>
          </a:prstGeom>
        </p:spPr>
      </p:pic>
      <p:pic>
        <p:nvPicPr>
          <p:cNvPr id="23" name="Picture 22">
            <a:extLst>
              <a:ext uri="{FF2B5EF4-FFF2-40B4-BE49-F238E27FC236}">
                <a16:creationId xmlns:a16="http://schemas.microsoft.com/office/drawing/2014/main" id="{021CAC05-BB93-B0E4-AAC2-6269F3401A30}"/>
              </a:ext>
            </a:extLst>
          </p:cNvPr>
          <p:cNvPicPr>
            <a:picLocks noChangeAspect="1"/>
          </p:cNvPicPr>
          <p:nvPr/>
        </p:nvPicPr>
        <p:blipFill>
          <a:blip r:embed="rId7"/>
          <a:stretch>
            <a:fillRect/>
          </a:stretch>
        </p:blipFill>
        <p:spPr>
          <a:xfrm>
            <a:off x="1845175" y="2262000"/>
            <a:ext cx="6210300" cy="469900"/>
          </a:xfrm>
          <a:prstGeom prst="rect">
            <a:avLst/>
          </a:prstGeom>
        </p:spPr>
      </p:pic>
      <p:pic>
        <p:nvPicPr>
          <p:cNvPr id="24" name="Picture 23">
            <a:extLst>
              <a:ext uri="{FF2B5EF4-FFF2-40B4-BE49-F238E27FC236}">
                <a16:creationId xmlns:a16="http://schemas.microsoft.com/office/drawing/2014/main" id="{6B361E82-AE03-C9F0-C334-5F4B149CF7A1}"/>
              </a:ext>
            </a:extLst>
          </p:cNvPr>
          <p:cNvPicPr>
            <a:picLocks noChangeAspect="1"/>
          </p:cNvPicPr>
          <p:nvPr/>
        </p:nvPicPr>
        <p:blipFill>
          <a:blip r:embed="rId8"/>
          <a:stretch>
            <a:fillRect/>
          </a:stretch>
        </p:blipFill>
        <p:spPr>
          <a:xfrm>
            <a:off x="7603028" y="5072834"/>
            <a:ext cx="2235200" cy="1041400"/>
          </a:xfrm>
          <a:prstGeom prst="rect">
            <a:avLst/>
          </a:prstGeom>
        </p:spPr>
      </p:pic>
    </p:spTree>
    <p:extLst>
      <p:ext uri="{BB962C8B-B14F-4D97-AF65-F5344CB8AC3E}">
        <p14:creationId xmlns:p14="http://schemas.microsoft.com/office/powerpoint/2010/main" val="428584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animEffect transition="in" filter="fade">
                                      <p:cBhvr>
                                        <p:cTn id="15"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27A8-E401-6E27-29D6-09B06C13EDD9}"/>
              </a:ext>
            </a:extLst>
          </p:cNvPr>
          <p:cNvSpPr>
            <a:spLocks noGrp="1"/>
          </p:cNvSpPr>
          <p:nvPr>
            <p:ph type="title"/>
          </p:nvPr>
        </p:nvSpPr>
        <p:spPr/>
        <p:txBody>
          <a:bodyPr/>
          <a:lstStyle/>
          <a:p>
            <a:r>
              <a:rPr lang="en-US" b="1" dirty="0"/>
              <a:t>Scalarization (S)</a:t>
            </a:r>
            <a:endParaRPr lang="en-US" dirty="0"/>
          </a:p>
        </p:txBody>
      </p:sp>
      <p:sp>
        <p:nvSpPr>
          <p:cNvPr id="4" name="Slide Number Placeholder 3">
            <a:extLst>
              <a:ext uri="{FF2B5EF4-FFF2-40B4-BE49-F238E27FC236}">
                <a16:creationId xmlns:a16="http://schemas.microsoft.com/office/drawing/2014/main" id="{D1E0CABE-EED9-62A4-327F-22B3C6D25C30}"/>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a:p>
        </p:txBody>
      </p:sp>
      <p:sp>
        <p:nvSpPr>
          <p:cNvPr id="9" name="Content Placeholder 8">
            <a:extLst>
              <a:ext uri="{FF2B5EF4-FFF2-40B4-BE49-F238E27FC236}">
                <a16:creationId xmlns:a16="http://schemas.microsoft.com/office/drawing/2014/main" id="{5401C459-6FF1-01A9-B730-AFE7EF348D95}"/>
              </a:ext>
            </a:extLst>
          </p:cNvPr>
          <p:cNvSpPr>
            <a:spLocks noGrp="1"/>
          </p:cNvSpPr>
          <p:nvPr>
            <p:ph idx="1"/>
          </p:nvPr>
        </p:nvSpPr>
        <p:spPr/>
        <p:txBody>
          <a:bodyPr/>
          <a:lstStyle/>
          <a:p>
            <a:r>
              <a:rPr lang="en-US" dirty="0"/>
              <a:t>Define a per-domain weights (scalars) to adjust their weights: </a:t>
            </a:r>
          </a:p>
        </p:txBody>
      </p:sp>
      <p:pic>
        <p:nvPicPr>
          <p:cNvPr id="29" name="Picture 28">
            <a:extLst>
              <a:ext uri="{FF2B5EF4-FFF2-40B4-BE49-F238E27FC236}">
                <a16:creationId xmlns:a16="http://schemas.microsoft.com/office/drawing/2014/main" id="{15AD267C-3965-C465-3EA9-9D72A85593B9}"/>
              </a:ext>
            </a:extLst>
          </p:cNvPr>
          <p:cNvPicPr>
            <a:picLocks noChangeAspect="1"/>
          </p:cNvPicPr>
          <p:nvPr/>
        </p:nvPicPr>
        <p:blipFill>
          <a:blip r:embed="rId3"/>
          <a:stretch>
            <a:fillRect/>
          </a:stretch>
        </p:blipFill>
        <p:spPr>
          <a:xfrm>
            <a:off x="4178300" y="2353128"/>
            <a:ext cx="3835400" cy="279400"/>
          </a:xfrm>
          <a:prstGeom prst="rect">
            <a:avLst/>
          </a:prstGeom>
        </p:spPr>
      </p:pic>
      <p:sp>
        <p:nvSpPr>
          <p:cNvPr id="32" name="Oval 31">
            <a:extLst>
              <a:ext uri="{FF2B5EF4-FFF2-40B4-BE49-F238E27FC236}">
                <a16:creationId xmlns:a16="http://schemas.microsoft.com/office/drawing/2014/main" id="{0A0AF0D9-A440-AE13-FDFE-B16C9558B10E}"/>
              </a:ext>
            </a:extLst>
          </p:cNvPr>
          <p:cNvSpPr/>
          <p:nvPr/>
        </p:nvSpPr>
        <p:spPr>
          <a:xfrm>
            <a:off x="3045855" y="2896211"/>
            <a:ext cx="1863804" cy="18620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33" name="Oval 32">
            <a:extLst>
              <a:ext uri="{FF2B5EF4-FFF2-40B4-BE49-F238E27FC236}">
                <a16:creationId xmlns:a16="http://schemas.microsoft.com/office/drawing/2014/main" id="{13009BA9-98C5-D22B-7D11-1DCCC6AAE797}"/>
              </a:ext>
            </a:extLst>
          </p:cNvPr>
          <p:cNvSpPr/>
          <p:nvPr/>
        </p:nvSpPr>
        <p:spPr>
          <a:xfrm>
            <a:off x="5086117" y="3238171"/>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2A5D823-1B36-4FA3-755D-C52465287B82}"/>
              </a:ext>
            </a:extLst>
          </p:cNvPr>
          <p:cNvSpPr/>
          <p:nvPr/>
        </p:nvSpPr>
        <p:spPr>
          <a:xfrm>
            <a:off x="7624618" y="3686313"/>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35" name="Picture 34">
            <a:extLst>
              <a:ext uri="{FF2B5EF4-FFF2-40B4-BE49-F238E27FC236}">
                <a16:creationId xmlns:a16="http://schemas.microsoft.com/office/drawing/2014/main" id="{066EBBBC-4FC7-890B-283D-4A5F8EA06151}"/>
              </a:ext>
            </a:extLst>
          </p:cNvPr>
          <p:cNvPicPr>
            <a:picLocks noChangeAspect="1"/>
          </p:cNvPicPr>
          <p:nvPr/>
        </p:nvPicPr>
        <p:blipFill>
          <a:blip r:embed="rId4"/>
          <a:stretch>
            <a:fillRect/>
          </a:stretch>
        </p:blipFill>
        <p:spPr>
          <a:xfrm>
            <a:off x="3773861" y="3667939"/>
            <a:ext cx="508000" cy="393700"/>
          </a:xfrm>
          <a:prstGeom prst="rect">
            <a:avLst/>
          </a:prstGeom>
        </p:spPr>
      </p:pic>
      <p:pic>
        <p:nvPicPr>
          <p:cNvPr id="36" name="Picture 35">
            <a:extLst>
              <a:ext uri="{FF2B5EF4-FFF2-40B4-BE49-F238E27FC236}">
                <a16:creationId xmlns:a16="http://schemas.microsoft.com/office/drawing/2014/main" id="{AF86F4DF-3906-A85F-4818-6A21A849F40B}"/>
              </a:ext>
            </a:extLst>
          </p:cNvPr>
          <p:cNvPicPr>
            <a:picLocks noChangeAspect="1"/>
          </p:cNvPicPr>
          <p:nvPr/>
        </p:nvPicPr>
        <p:blipFill>
          <a:blip r:embed="rId5"/>
          <a:stretch>
            <a:fillRect/>
          </a:stretch>
        </p:blipFill>
        <p:spPr>
          <a:xfrm>
            <a:off x="5431915" y="3655413"/>
            <a:ext cx="520700" cy="393700"/>
          </a:xfrm>
          <a:prstGeom prst="rect">
            <a:avLst/>
          </a:prstGeom>
        </p:spPr>
      </p:pic>
      <p:pic>
        <p:nvPicPr>
          <p:cNvPr id="37" name="Picture 36">
            <a:extLst>
              <a:ext uri="{FF2B5EF4-FFF2-40B4-BE49-F238E27FC236}">
                <a16:creationId xmlns:a16="http://schemas.microsoft.com/office/drawing/2014/main" id="{4297D757-9719-B994-B8CA-D24FB3B6DED5}"/>
              </a:ext>
            </a:extLst>
          </p:cNvPr>
          <p:cNvPicPr>
            <a:picLocks noChangeAspect="1"/>
          </p:cNvPicPr>
          <p:nvPr/>
        </p:nvPicPr>
        <p:blipFill>
          <a:blip r:embed="rId6"/>
          <a:stretch>
            <a:fillRect/>
          </a:stretch>
        </p:blipFill>
        <p:spPr>
          <a:xfrm>
            <a:off x="8101810" y="3718371"/>
            <a:ext cx="660400" cy="393700"/>
          </a:xfrm>
          <a:prstGeom prst="rect">
            <a:avLst/>
          </a:prstGeom>
        </p:spPr>
      </p:pic>
      <p:sp>
        <p:nvSpPr>
          <p:cNvPr id="38" name="TextBox 37">
            <a:extLst>
              <a:ext uri="{FF2B5EF4-FFF2-40B4-BE49-F238E27FC236}">
                <a16:creationId xmlns:a16="http://schemas.microsoft.com/office/drawing/2014/main" id="{64C65288-49B0-F18E-2F65-B1DB425C715A}"/>
              </a:ext>
            </a:extLst>
          </p:cNvPr>
          <p:cNvSpPr txBox="1"/>
          <p:nvPr/>
        </p:nvSpPr>
        <p:spPr>
          <a:xfrm>
            <a:off x="6458155" y="3274562"/>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43" name="Rounded Rectangular Callout 42">
            <a:extLst>
              <a:ext uri="{FF2B5EF4-FFF2-40B4-BE49-F238E27FC236}">
                <a16:creationId xmlns:a16="http://schemas.microsoft.com/office/drawing/2014/main" id="{E5867891-3562-3ABF-AC5D-31CD408E2FEB}"/>
              </a:ext>
            </a:extLst>
          </p:cNvPr>
          <p:cNvSpPr/>
          <p:nvPr/>
        </p:nvSpPr>
        <p:spPr>
          <a:xfrm>
            <a:off x="855320" y="5827693"/>
            <a:ext cx="4186381" cy="872601"/>
          </a:xfrm>
          <a:prstGeom prst="wedgeRoundRectCallout">
            <a:avLst>
              <a:gd name="adj1" fmla="val 70352"/>
              <a:gd name="adj2" fmla="val -65398"/>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Assigned a higher weight to the smaller/harder domains</a:t>
            </a:r>
          </a:p>
        </p:txBody>
      </p:sp>
      <p:pic>
        <p:nvPicPr>
          <p:cNvPr id="44" name="Picture 43">
            <a:extLst>
              <a:ext uri="{FF2B5EF4-FFF2-40B4-BE49-F238E27FC236}">
                <a16:creationId xmlns:a16="http://schemas.microsoft.com/office/drawing/2014/main" id="{8EFA4E07-EF98-DEBA-CB63-F632206C488F}"/>
              </a:ext>
            </a:extLst>
          </p:cNvPr>
          <p:cNvPicPr>
            <a:picLocks noChangeAspect="1"/>
          </p:cNvPicPr>
          <p:nvPr/>
        </p:nvPicPr>
        <p:blipFill>
          <a:blip r:embed="rId7"/>
          <a:stretch>
            <a:fillRect/>
          </a:stretch>
        </p:blipFill>
        <p:spPr>
          <a:xfrm>
            <a:off x="3899868" y="4720185"/>
            <a:ext cx="4267200" cy="1397000"/>
          </a:xfrm>
          <a:prstGeom prst="rect">
            <a:avLst/>
          </a:prstGeom>
        </p:spPr>
      </p:pic>
    </p:spTree>
    <p:extLst>
      <p:ext uri="{BB962C8B-B14F-4D97-AF65-F5344CB8AC3E}">
        <p14:creationId xmlns:p14="http://schemas.microsoft.com/office/powerpoint/2010/main" val="7790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63B1-98C5-943C-4909-B5A49EFAE8BF}"/>
            </a:ext>
          </a:extLst>
        </p:cNvPr>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5721E58-CCD3-76DA-B10B-45AA9E75B741}"/>
              </a:ext>
            </a:extLst>
          </p:cNvPr>
          <p:cNvSpPr>
            <a:spLocks noGrp="1"/>
          </p:cNvSpPr>
          <p:nvPr>
            <p:ph idx="1"/>
          </p:nvPr>
        </p:nvSpPr>
        <p:spPr/>
        <p:txBody>
          <a:bodyPr/>
          <a:lstStyle/>
          <a:p>
            <a:r>
              <a:rPr lang="en-US" dirty="0"/>
              <a:t>Define a probability distribution for sampling instances: </a:t>
            </a:r>
          </a:p>
        </p:txBody>
      </p:sp>
      <p:sp>
        <p:nvSpPr>
          <p:cNvPr id="2" name="Title 1">
            <a:extLst>
              <a:ext uri="{FF2B5EF4-FFF2-40B4-BE49-F238E27FC236}">
                <a16:creationId xmlns:a16="http://schemas.microsoft.com/office/drawing/2014/main" id="{3619D0B6-C2DB-DB52-4A92-E50FB5ACDCF3}"/>
              </a:ext>
            </a:extLst>
          </p:cNvPr>
          <p:cNvSpPr>
            <a:spLocks noGrp="1"/>
          </p:cNvSpPr>
          <p:nvPr>
            <p:ph type="title"/>
          </p:nvPr>
        </p:nvSpPr>
        <p:spPr/>
        <p:txBody>
          <a:bodyPr/>
          <a:lstStyle/>
          <a:p>
            <a:r>
              <a:rPr lang="en-US" b="1" dirty="0"/>
              <a:t>Temperature Sampling (TS)</a:t>
            </a:r>
          </a:p>
        </p:txBody>
      </p:sp>
      <p:sp>
        <p:nvSpPr>
          <p:cNvPr id="4" name="Slide Number Placeholder 3">
            <a:extLst>
              <a:ext uri="{FF2B5EF4-FFF2-40B4-BE49-F238E27FC236}">
                <a16:creationId xmlns:a16="http://schemas.microsoft.com/office/drawing/2014/main" id="{F680EFAA-E7C3-FA90-A1B1-CE47F572B12F}"/>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a:p>
        </p:txBody>
      </p:sp>
      <p:pic>
        <p:nvPicPr>
          <p:cNvPr id="15" name="Picture 14">
            <a:extLst>
              <a:ext uri="{FF2B5EF4-FFF2-40B4-BE49-F238E27FC236}">
                <a16:creationId xmlns:a16="http://schemas.microsoft.com/office/drawing/2014/main" id="{8D20742D-B1C8-9510-A192-097AAA9ED090}"/>
              </a:ext>
            </a:extLst>
          </p:cNvPr>
          <p:cNvPicPr>
            <a:picLocks noChangeAspect="1"/>
          </p:cNvPicPr>
          <p:nvPr/>
        </p:nvPicPr>
        <p:blipFill>
          <a:blip r:embed="rId3"/>
          <a:stretch>
            <a:fillRect/>
          </a:stretch>
        </p:blipFill>
        <p:spPr>
          <a:xfrm>
            <a:off x="1979330" y="2011215"/>
            <a:ext cx="7772400" cy="1229123"/>
          </a:xfrm>
          <a:prstGeom prst="rect">
            <a:avLst/>
          </a:prstGeom>
        </p:spPr>
      </p:pic>
      <p:sp>
        <p:nvSpPr>
          <p:cNvPr id="16" name="Oval 15">
            <a:extLst>
              <a:ext uri="{FF2B5EF4-FFF2-40B4-BE49-F238E27FC236}">
                <a16:creationId xmlns:a16="http://schemas.microsoft.com/office/drawing/2014/main" id="{07F93233-DDD6-0ACE-136D-CF3159F54243}"/>
              </a:ext>
            </a:extLst>
          </p:cNvPr>
          <p:cNvSpPr/>
          <p:nvPr/>
        </p:nvSpPr>
        <p:spPr>
          <a:xfrm>
            <a:off x="3045855" y="2896211"/>
            <a:ext cx="1863804" cy="18620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17" name="Oval 16">
            <a:extLst>
              <a:ext uri="{FF2B5EF4-FFF2-40B4-BE49-F238E27FC236}">
                <a16:creationId xmlns:a16="http://schemas.microsoft.com/office/drawing/2014/main" id="{907861A5-74CF-123E-403D-AE766506090A}"/>
              </a:ext>
            </a:extLst>
          </p:cNvPr>
          <p:cNvSpPr/>
          <p:nvPr/>
        </p:nvSpPr>
        <p:spPr>
          <a:xfrm>
            <a:off x="5086117" y="3238171"/>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8" name="Oval 17">
            <a:extLst>
              <a:ext uri="{FF2B5EF4-FFF2-40B4-BE49-F238E27FC236}">
                <a16:creationId xmlns:a16="http://schemas.microsoft.com/office/drawing/2014/main" id="{D231F82C-2E22-8BA0-3EC7-778DA44DDB78}"/>
              </a:ext>
            </a:extLst>
          </p:cNvPr>
          <p:cNvSpPr/>
          <p:nvPr/>
        </p:nvSpPr>
        <p:spPr>
          <a:xfrm>
            <a:off x="7624618" y="3686313"/>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9" name="Picture 18">
            <a:extLst>
              <a:ext uri="{FF2B5EF4-FFF2-40B4-BE49-F238E27FC236}">
                <a16:creationId xmlns:a16="http://schemas.microsoft.com/office/drawing/2014/main" id="{6577EC71-2E69-1840-FB58-6D331F57CED8}"/>
              </a:ext>
            </a:extLst>
          </p:cNvPr>
          <p:cNvPicPr>
            <a:picLocks noChangeAspect="1"/>
          </p:cNvPicPr>
          <p:nvPr/>
        </p:nvPicPr>
        <p:blipFill>
          <a:blip r:embed="rId4"/>
          <a:stretch>
            <a:fillRect/>
          </a:stretch>
        </p:blipFill>
        <p:spPr>
          <a:xfrm>
            <a:off x="3773861" y="3667939"/>
            <a:ext cx="508000" cy="393700"/>
          </a:xfrm>
          <a:prstGeom prst="rect">
            <a:avLst/>
          </a:prstGeom>
        </p:spPr>
      </p:pic>
      <p:pic>
        <p:nvPicPr>
          <p:cNvPr id="20" name="Picture 19">
            <a:extLst>
              <a:ext uri="{FF2B5EF4-FFF2-40B4-BE49-F238E27FC236}">
                <a16:creationId xmlns:a16="http://schemas.microsoft.com/office/drawing/2014/main" id="{9EA857B8-422E-2506-DC64-387379EDCB99}"/>
              </a:ext>
            </a:extLst>
          </p:cNvPr>
          <p:cNvPicPr>
            <a:picLocks noChangeAspect="1"/>
          </p:cNvPicPr>
          <p:nvPr/>
        </p:nvPicPr>
        <p:blipFill>
          <a:blip r:embed="rId5"/>
          <a:stretch>
            <a:fillRect/>
          </a:stretch>
        </p:blipFill>
        <p:spPr>
          <a:xfrm>
            <a:off x="5431915" y="3655413"/>
            <a:ext cx="520700" cy="393700"/>
          </a:xfrm>
          <a:prstGeom prst="rect">
            <a:avLst/>
          </a:prstGeom>
        </p:spPr>
      </p:pic>
      <p:pic>
        <p:nvPicPr>
          <p:cNvPr id="21" name="Picture 20">
            <a:extLst>
              <a:ext uri="{FF2B5EF4-FFF2-40B4-BE49-F238E27FC236}">
                <a16:creationId xmlns:a16="http://schemas.microsoft.com/office/drawing/2014/main" id="{01FF5BF6-B8CE-9D98-7B74-07445DF209C5}"/>
              </a:ext>
            </a:extLst>
          </p:cNvPr>
          <p:cNvPicPr>
            <a:picLocks noChangeAspect="1"/>
          </p:cNvPicPr>
          <p:nvPr/>
        </p:nvPicPr>
        <p:blipFill>
          <a:blip r:embed="rId6"/>
          <a:stretch>
            <a:fillRect/>
          </a:stretch>
        </p:blipFill>
        <p:spPr>
          <a:xfrm>
            <a:off x="8101810" y="3718371"/>
            <a:ext cx="660400" cy="393700"/>
          </a:xfrm>
          <a:prstGeom prst="rect">
            <a:avLst/>
          </a:prstGeom>
        </p:spPr>
      </p:pic>
      <p:sp>
        <p:nvSpPr>
          <p:cNvPr id="22" name="TextBox 21">
            <a:extLst>
              <a:ext uri="{FF2B5EF4-FFF2-40B4-BE49-F238E27FC236}">
                <a16:creationId xmlns:a16="http://schemas.microsoft.com/office/drawing/2014/main" id="{0F4F3085-C84F-A201-3FCC-18546B3AD6EC}"/>
              </a:ext>
            </a:extLst>
          </p:cNvPr>
          <p:cNvSpPr txBox="1"/>
          <p:nvPr/>
        </p:nvSpPr>
        <p:spPr>
          <a:xfrm>
            <a:off x="6458155" y="3274562"/>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29" name="Picture 28">
            <a:extLst>
              <a:ext uri="{FF2B5EF4-FFF2-40B4-BE49-F238E27FC236}">
                <a16:creationId xmlns:a16="http://schemas.microsoft.com/office/drawing/2014/main" id="{C750B8BA-7CE4-8FD2-C2D5-6590F1C6A319}"/>
              </a:ext>
            </a:extLst>
          </p:cNvPr>
          <p:cNvPicPr>
            <a:picLocks noChangeAspect="1"/>
          </p:cNvPicPr>
          <p:nvPr/>
        </p:nvPicPr>
        <p:blipFill>
          <a:blip r:embed="rId7"/>
          <a:stretch>
            <a:fillRect/>
          </a:stretch>
        </p:blipFill>
        <p:spPr>
          <a:xfrm>
            <a:off x="4032820" y="5142651"/>
            <a:ext cx="3695700" cy="1257300"/>
          </a:xfrm>
          <a:prstGeom prst="rect">
            <a:avLst/>
          </a:prstGeom>
        </p:spPr>
      </p:pic>
    </p:spTree>
    <p:extLst>
      <p:ext uri="{BB962C8B-B14F-4D97-AF65-F5344CB8AC3E}">
        <p14:creationId xmlns:p14="http://schemas.microsoft.com/office/powerpoint/2010/main" val="406409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401DA-CEC7-8F93-AB5C-52D4976CA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AEC66-36EB-65D5-7C70-4612C74C360A}"/>
              </a:ext>
            </a:extLst>
          </p:cNvPr>
          <p:cNvSpPr>
            <a:spLocks noGrp="1"/>
          </p:cNvSpPr>
          <p:nvPr>
            <p:ph type="title"/>
          </p:nvPr>
        </p:nvSpPr>
        <p:spPr/>
        <p:txBody>
          <a:bodyPr/>
          <a:lstStyle/>
          <a:p>
            <a:r>
              <a:rPr lang="en-US" dirty="0"/>
              <a:t>Temperature Sampling vs. Scalarization</a:t>
            </a:r>
          </a:p>
        </p:txBody>
      </p:sp>
      <p:sp>
        <p:nvSpPr>
          <p:cNvPr id="4" name="Slide Number Placeholder 3">
            <a:extLst>
              <a:ext uri="{FF2B5EF4-FFF2-40B4-BE49-F238E27FC236}">
                <a16:creationId xmlns:a16="http://schemas.microsoft.com/office/drawing/2014/main" id="{541C795F-6344-A26E-AF20-CE3B81534DE8}"/>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a:p>
        </p:txBody>
      </p:sp>
      <p:pic>
        <p:nvPicPr>
          <p:cNvPr id="7" name="Picture 6">
            <a:extLst>
              <a:ext uri="{FF2B5EF4-FFF2-40B4-BE49-F238E27FC236}">
                <a16:creationId xmlns:a16="http://schemas.microsoft.com/office/drawing/2014/main" id="{0B803F12-3270-B744-35D4-64CB021622F9}"/>
              </a:ext>
            </a:extLst>
          </p:cNvPr>
          <p:cNvPicPr>
            <a:picLocks noChangeAspect="1"/>
          </p:cNvPicPr>
          <p:nvPr/>
        </p:nvPicPr>
        <p:blipFill>
          <a:blip r:embed="rId3"/>
          <a:stretch>
            <a:fillRect/>
          </a:stretch>
        </p:blipFill>
        <p:spPr>
          <a:xfrm>
            <a:off x="1164715" y="1969451"/>
            <a:ext cx="4267200" cy="1397000"/>
          </a:xfrm>
          <a:prstGeom prst="rect">
            <a:avLst/>
          </a:prstGeom>
        </p:spPr>
      </p:pic>
      <p:pic>
        <p:nvPicPr>
          <p:cNvPr id="12" name="Picture 11">
            <a:extLst>
              <a:ext uri="{FF2B5EF4-FFF2-40B4-BE49-F238E27FC236}">
                <a16:creationId xmlns:a16="http://schemas.microsoft.com/office/drawing/2014/main" id="{F57592F3-E702-D98C-E3A9-00D898161394}"/>
              </a:ext>
            </a:extLst>
          </p:cNvPr>
          <p:cNvPicPr>
            <a:picLocks noChangeAspect="1"/>
          </p:cNvPicPr>
          <p:nvPr/>
        </p:nvPicPr>
        <p:blipFill>
          <a:blip r:embed="rId4"/>
          <a:stretch>
            <a:fillRect/>
          </a:stretch>
        </p:blipFill>
        <p:spPr>
          <a:xfrm>
            <a:off x="7120578" y="2138952"/>
            <a:ext cx="3695700" cy="1257300"/>
          </a:xfrm>
          <a:prstGeom prst="rect">
            <a:avLst/>
          </a:prstGeom>
        </p:spPr>
      </p:pic>
      <p:sp>
        <p:nvSpPr>
          <p:cNvPr id="13" name="Oval 12">
            <a:extLst>
              <a:ext uri="{FF2B5EF4-FFF2-40B4-BE49-F238E27FC236}">
                <a16:creationId xmlns:a16="http://schemas.microsoft.com/office/drawing/2014/main" id="{BCDC30B6-0D49-0E6B-5D00-B139B7C8E2CE}"/>
              </a:ext>
            </a:extLst>
          </p:cNvPr>
          <p:cNvSpPr/>
          <p:nvPr/>
        </p:nvSpPr>
        <p:spPr>
          <a:xfrm>
            <a:off x="3045855" y="4340697"/>
            <a:ext cx="1863804" cy="186200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14" name="Oval 13">
            <a:extLst>
              <a:ext uri="{FF2B5EF4-FFF2-40B4-BE49-F238E27FC236}">
                <a16:creationId xmlns:a16="http://schemas.microsoft.com/office/drawing/2014/main" id="{40BC9E7B-A899-0728-CA76-AF716C0BBD88}"/>
              </a:ext>
            </a:extLst>
          </p:cNvPr>
          <p:cNvSpPr/>
          <p:nvPr/>
        </p:nvSpPr>
        <p:spPr>
          <a:xfrm>
            <a:off x="5086117" y="468265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7F65BABB-D04A-D3AE-CF13-0FFFDA60C5BB}"/>
              </a:ext>
            </a:extLst>
          </p:cNvPr>
          <p:cNvSpPr/>
          <p:nvPr/>
        </p:nvSpPr>
        <p:spPr>
          <a:xfrm>
            <a:off x="7624618" y="5130799"/>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6" name="Picture 15">
            <a:extLst>
              <a:ext uri="{FF2B5EF4-FFF2-40B4-BE49-F238E27FC236}">
                <a16:creationId xmlns:a16="http://schemas.microsoft.com/office/drawing/2014/main" id="{0BA2B290-5AC4-83CB-61EA-48A900D18D7C}"/>
              </a:ext>
            </a:extLst>
          </p:cNvPr>
          <p:cNvPicPr>
            <a:picLocks noChangeAspect="1"/>
          </p:cNvPicPr>
          <p:nvPr/>
        </p:nvPicPr>
        <p:blipFill>
          <a:blip r:embed="rId5"/>
          <a:stretch>
            <a:fillRect/>
          </a:stretch>
        </p:blipFill>
        <p:spPr>
          <a:xfrm>
            <a:off x="3773861" y="5112425"/>
            <a:ext cx="508000" cy="393700"/>
          </a:xfrm>
          <a:prstGeom prst="rect">
            <a:avLst/>
          </a:prstGeom>
        </p:spPr>
      </p:pic>
      <p:pic>
        <p:nvPicPr>
          <p:cNvPr id="17" name="Picture 16">
            <a:extLst>
              <a:ext uri="{FF2B5EF4-FFF2-40B4-BE49-F238E27FC236}">
                <a16:creationId xmlns:a16="http://schemas.microsoft.com/office/drawing/2014/main" id="{4F00B218-7BB9-5472-36B8-19B373FE7224}"/>
              </a:ext>
            </a:extLst>
          </p:cNvPr>
          <p:cNvPicPr>
            <a:picLocks noChangeAspect="1"/>
          </p:cNvPicPr>
          <p:nvPr/>
        </p:nvPicPr>
        <p:blipFill>
          <a:blip r:embed="rId6"/>
          <a:stretch>
            <a:fillRect/>
          </a:stretch>
        </p:blipFill>
        <p:spPr>
          <a:xfrm>
            <a:off x="5431915" y="5099899"/>
            <a:ext cx="520700" cy="393700"/>
          </a:xfrm>
          <a:prstGeom prst="rect">
            <a:avLst/>
          </a:prstGeom>
        </p:spPr>
      </p:pic>
      <p:pic>
        <p:nvPicPr>
          <p:cNvPr id="18" name="Picture 17">
            <a:extLst>
              <a:ext uri="{FF2B5EF4-FFF2-40B4-BE49-F238E27FC236}">
                <a16:creationId xmlns:a16="http://schemas.microsoft.com/office/drawing/2014/main" id="{CF19389E-B8C3-9B3A-3490-72F369B56F20}"/>
              </a:ext>
            </a:extLst>
          </p:cNvPr>
          <p:cNvPicPr>
            <a:picLocks noChangeAspect="1"/>
          </p:cNvPicPr>
          <p:nvPr/>
        </p:nvPicPr>
        <p:blipFill>
          <a:blip r:embed="rId7"/>
          <a:stretch>
            <a:fillRect/>
          </a:stretch>
        </p:blipFill>
        <p:spPr>
          <a:xfrm>
            <a:off x="8101810" y="5162857"/>
            <a:ext cx="660400" cy="393700"/>
          </a:xfrm>
          <a:prstGeom prst="rect">
            <a:avLst/>
          </a:prstGeom>
        </p:spPr>
      </p:pic>
      <p:sp>
        <p:nvSpPr>
          <p:cNvPr id="22" name="TextBox 21">
            <a:extLst>
              <a:ext uri="{FF2B5EF4-FFF2-40B4-BE49-F238E27FC236}">
                <a16:creationId xmlns:a16="http://schemas.microsoft.com/office/drawing/2014/main" id="{07336E74-F8D4-AF5A-092E-40A07A1AB381}"/>
              </a:ext>
            </a:extLst>
          </p:cNvPr>
          <p:cNvSpPr txBox="1"/>
          <p:nvPr/>
        </p:nvSpPr>
        <p:spPr>
          <a:xfrm>
            <a:off x="6458155" y="471904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Tree>
    <p:extLst>
      <p:ext uri="{BB962C8B-B14F-4D97-AF65-F5344CB8AC3E}">
        <p14:creationId xmlns:p14="http://schemas.microsoft.com/office/powerpoint/2010/main" val="2704584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BE8A3-C9D5-89E4-39AE-32421D6C3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52E16-9200-CA57-D030-5CD72EC541A1}"/>
              </a:ext>
            </a:extLst>
          </p:cNvPr>
          <p:cNvSpPr>
            <a:spLocks noGrp="1"/>
          </p:cNvSpPr>
          <p:nvPr>
            <p:ph type="title"/>
          </p:nvPr>
        </p:nvSpPr>
        <p:spPr/>
        <p:txBody>
          <a:bodyPr/>
          <a:lstStyle/>
          <a:p>
            <a:r>
              <a:rPr lang="en-US" dirty="0"/>
              <a:t>Is Temperature Sampling == Scalarization?</a:t>
            </a:r>
          </a:p>
        </p:txBody>
      </p:sp>
      <p:sp>
        <p:nvSpPr>
          <p:cNvPr id="3" name="Content Placeholder 2">
            <a:extLst>
              <a:ext uri="{FF2B5EF4-FFF2-40B4-BE49-F238E27FC236}">
                <a16:creationId xmlns:a16="http://schemas.microsoft.com/office/drawing/2014/main" id="{F8B6F371-D5EE-491C-036C-0036E12AFB6B}"/>
              </a:ext>
            </a:extLst>
          </p:cNvPr>
          <p:cNvSpPr>
            <a:spLocks noGrp="1"/>
          </p:cNvSpPr>
          <p:nvPr>
            <p:ph idx="1"/>
          </p:nvPr>
        </p:nvSpPr>
        <p:spPr/>
        <p:txBody>
          <a:bodyPr/>
          <a:lstStyle/>
          <a:p>
            <a:r>
              <a:rPr lang="en-US" dirty="0"/>
              <a:t>The common understanding is that these two are equivalent.</a:t>
            </a:r>
          </a:p>
        </p:txBody>
      </p:sp>
      <p:sp>
        <p:nvSpPr>
          <p:cNvPr id="4" name="Slide Number Placeholder 3">
            <a:extLst>
              <a:ext uri="{FF2B5EF4-FFF2-40B4-BE49-F238E27FC236}">
                <a16:creationId xmlns:a16="http://schemas.microsoft.com/office/drawing/2014/main" id="{F907AF4A-BC65-213C-EB7E-70F9B8EA21F4}"/>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a:p>
        </p:txBody>
      </p:sp>
      <p:pic>
        <p:nvPicPr>
          <p:cNvPr id="8" name="Picture 7" descr="A black and white text on a white background&#10;&#10;Description automatically generated">
            <a:extLst>
              <a:ext uri="{FF2B5EF4-FFF2-40B4-BE49-F238E27FC236}">
                <a16:creationId xmlns:a16="http://schemas.microsoft.com/office/drawing/2014/main" id="{2B1DC85F-370C-5394-EF40-C9526780E1C4}"/>
              </a:ext>
            </a:extLst>
          </p:cNvPr>
          <p:cNvPicPr>
            <a:picLocks noChangeAspect="1"/>
          </p:cNvPicPr>
          <p:nvPr/>
        </p:nvPicPr>
        <p:blipFill>
          <a:blip r:embed="rId3"/>
          <a:stretch>
            <a:fillRect/>
          </a:stretch>
        </p:blipFill>
        <p:spPr>
          <a:xfrm>
            <a:off x="1729054" y="2025657"/>
            <a:ext cx="8405545" cy="1549772"/>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BB9EC947-4796-F39F-52CD-B2ADBE568577}"/>
              </a:ext>
            </a:extLst>
          </p:cNvPr>
          <p:cNvSpPr txBox="1"/>
          <p:nvPr/>
        </p:nvSpPr>
        <p:spPr>
          <a:xfrm>
            <a:off x="478972" y="3606391"/>
            <a:ext cx="10869500" cy="338554"/>
          </a:xfrm>
          <a:prstGeom prst="rect">
            <a:avLst/>
          </a:prstGeom>
          <a:noFill/>
        </p:spPr>
        <p:txBody>
          <a:bodyPr wrap="square">
            <a:spAutoFit/>
          </a:bodyPr>
          <a:lstStyle/>
          <a:p>
            <a:pPr algn="ctr"/>
            <a:r>
              <a:rPr lang="en-US" sz="1600" dirty="0"/>
              <a:t>Choi et al. Order Matters in the Presence of Dataset Imbalance for Multilingual Learning, </a:t>
            </a:r>
            <a:r>
              <a:rPr lang="en-US" sz="1600" i="1" dirty="0"/>
              <a:t>NeurIPS </a:t>
            </a:r>
            <a:r>
              <a:rPr lang="en-US" sz="1600" dirty="0"/>
              <a:t>2023</a:t>
            </a:r>
          </a:p>
        </p:txBody>
      </p:sp>
      <p:pic>
        <p:nvPicPr>
          <p:cNvPr id="19" name="Picture 18" descr="A white background with black text&#10;&#10;Description automatically generated">
            <a:extLst>
              <a:ext uri="{FF2B5EF4-FFF2-40B4-BE49-F238E27FC236}">
                <a16:creationId xmlns:a16="http://schemas.microsoft.com/office/drawing/2014/main" id="{7A783E7E-D8F3-8F89-46AD-02611B32F1A6}"/>
              </a:ext>
            </a:extLst>
          </p:cNvPr>
          <p:cNvPicPr>
            <a:picLocks noChangeAspect="1"/>
          </p:cNvPicPr>
          <p:nvPr/>
        </p:nvPicPr>
        <p:blipFill>
          <a:blip r:embed="rId4"/>
          <a:srcRect t="16085"/>
          <a:stretch/>
        </p:blipFill>
        <p:spPr>
          <a:xfrm>
            <a:off x="1729053" y="4153146"/>
            <a:ext cx="8405545" cy="1577692"/>
          </a:xfrm>
          <a:prstGeom prst="rect">
            <a:avLst/>
          </a:prstGeom>
          <a:ln>
            <a:solidFill>
              <a:schemeClr val="bg1">
                <a:lumMod val="50000"/>
              </a:schemeClr>
            </a:solidFill>
          </a:ln>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214852ED-DB89-2A41-8FB4-56685D2B2893}"/>
              </a:ext>
            </a:extLst>
          </p:cNvPr>
          <p:cNvSpPr txBox="1"/>
          <p:nvPr/>
        </p:nvSpPr>
        <p:spPr>
          <a:xfrm>
            <a:off x="488804" y="5748124"/>
            <a:ext cx="10869500" cy="338554"/>
          </a:xfrm>
          <a:prstGeom prst="rect">
            <a:avLst/>
          </a:prstGeom>
          <a:noFill/>
        </p:spPr>
        <p:txBody>
          <a:bodyPr wrap="square">
            <a:spAutoFit/>
          </a:bodyPr>
          <a:lstStyle/>
          <a:p>
            <a:pPr algn="ctr"/>
            <a:r>
              <a:rPr lang="en-US" sz="1600" dirty="0"/>
              <a:t>Xin et al. Do Current Multi-Task Optimization Methods in Deep Learning Even Help?, </a:t>
            </a:r>
            <a:r>
              <a:rPr lang="en-US" sz="1600" i="1" dirty="0"/>
              <a:t>NeurIPS </a:t>
            </a:r>
            <a:r>
              <a:rPr lang="en-US" sz="1600" dirty="0"/>
              <a:t>2022</a:t>
            </a:r>
          </a:p>
        </p:txBody>
      </p:sp>
      <p:sp>
        <p:nvSpPr>
          <p:cNvPr id="21" name="TextBox 20">
            <a:extLst>
              <a:ext uri="{FF2B5EF4-FFF2-40B4-BE49-F238E27FC236}">
                <a16:creationId xmlns:a16="http://schemas.microsoft.com/office/drawing/2014/main" id="{5EE3EDB7-03D1-CBC3-E561-C07B0D16E1AF}"/>
              </a:ext>
            </a:extLst>
          </p:cNvPr>
          <p:cNvSpPr txBox="1"/>
          <p:nvPr/>
        </p:nvSpPr>
        <p:spPr>
          <a:xfrm>
            <a:off x="489391" y="6478587"/>
            <a:ext cx="10869500" cy="338554"/>
          </a:xfrm>
          <a:prstGeom prst="rect">
            <a:avLst/>
          </a:prstGeom>
          <a:noFill/>
        </p:spPr>
        <p:txBody>
          <a:bodyPr wrap="square">
            <a:spAutoFit/>
          </a:bodyPr>
          <a:lstStyle/>
          <a:p>
            <a:pPr algn="ctr"/>
            <a:r>
              <a:rPr lang="en-US" sz="1600" dirty="0"/>
              <a:t>Xie et al. (NeurIPS, 2023) and Fan et al. (ICML, 2024) implement TS via S.</a:t>
            </a:r>
          </a:p>
        </p:txBody>
      </p:sp>
      <p:sp>
        <p:nvSpPr>
          <p:cNvPr id="22" name="Rounded Rectangle 21">
            <a:extLst>
              <a:ext uri="{FF2B5EF4-FFF2-40B4-BE49-F238E27FC236}">
                <a16:creationId xmlns:a16="http://schemas.microsoft.com/office/drawing/2014/main" id="{11E913C6-DE8A-1D06-E461-EF6967A6387F}"/>
              </a:ext>
            </a:extLst>
          </p:cNvPr>
          <p:cNvSpPr/>
          <p:nvPr/>
        </p:nvSpPr>
        <p:spPr>
          <a:xfrm rot="19661538">
            <a:off x="3425305" y="3392817"/>
            <a:ext cx="4976833" cy="710840"/>
          </a:xfrm>
          <a:prstGeom prst="roundRect">
            <a:avLst/>
          </a:prstGeom>
          <a:solidFill>
            <a:srgbClr val="FFD2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Spoiler: they’re not the same! </a:t>
            </a:r>
          </a:p>
        </p:txBody>
      </p:sp>
    </p:spTree>
    <p:extLst>
      <p:ext uri="{BB962C8B-B14F-4D97-AF65-F5344CB8AC3E}">
        <p14:creationId xmlns:p14="http://schemas.microsoft.com/office/powerpoint/2010/main" val="190253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508C1-2F0E-021A-99DF-448AA08B6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6BE33-8FB7-34EA-40D2-F7EA97E000C6}"/>
              </a:ext>
            </a:extLst>
          </p:cNvPr>
          <p:cNvSpPr>
            <a:spLocks noGrp="1"/>
          </p:cNvSpPr>
          <p:nvPr>
            <p:ph type="title"/>
          </p:nvPr>
        </p:nvSpPr>
        <p:spPr/>
        <p:txBody>
          <a:bodyPr/>
          <a:lstStyle/>
          <a:p>
            <a:r>
              <a:rPr lang="en-US" dirty="0"/>
              <a:t>TS-loss = S-loss</a:t>
            </a:r>
          </a:p>
        </p:txBody>
      </p:sp>
      <p:sp>
        <p:nvSpPr>
          <p:cNvPr id="4" name="Slide Number Placeholder 3">
            <a:extLst>
              <a:ext uri="{FF2B5EF4-FFF2-40B4-BE49-F238E27FC236}">
                <a16:creationId xmlns:a16="http://schemas.microsoft.com/office/drawing/2014/main" id="{AFF1BDBC-A18C-82E1-DC85-44C866BDE311}"/>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a:p>
        </p:txBody>
      </p:sp>
      <p:grpSp>
        <p:nvGrpSpPr>
          <p:cNvPr id="11" name="Group 10">
            <a:extLst>
              <a:ext uri="{FF2B5EF4-FFF2-40B4-BE49-F238E27FC236}">
                <a16:creationId xmlns:a16="http://schemas.microsoft.com/office/drawing/2014/main" id="{69A34C13-252E-C2D8-67DD-438A96F93A16}"/>
              </a:ext>
            </a:extLst>
          </p:cNvPr>
          <p:cNvGrpSpPr/>
          <p:nvPr/>
        </p:nvGrpSpPr>
        <p:grpSpPr>
          <a:xfrm>
            <a:off x="549324" y="1694688"/>
            <a:ext cx="11128032" cy="2077404"/>
            <a:chOff x="685804" y="4450080"/>
            <a:chExt cx="11128032" cy="2077404"/>
          </a:xfrm>
        </p:grpSpPr>
        <p:sp>
          <p:nvSpPr>
            <p:cNvPr id="7" name="Rounded Rectangle 6">
              <a:extLst>
                <a:ext uri="{FF2B5EF4-FFF2-40B4-BE49-F238E27FC236}">
                  <a16:creationId xmlns:a16="http://schemas.microsoft.com/office/drawing/2014/main" id="{43858124-DA64-6655-16F5-D83F7CCB7806}"/>
                </a:ext>
              </a:extLst>
            </p:cNvPr>
            <p:cNvSpPr/>
            <p:nvPr/>
          </p:nvSpPr>
          <p:spPr>
            <a:xfrm>
              <a:off x="685804" y="4450080"/>
              <a:ext cx="11128032" cy="207740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Book" panose="02000503020000020003" pitchFamily="2" charset="0"/>
                </a:rPr>
                <a:t>Theorem:</a:t>
              </a:r>
              <a:r>
                <a:rPr lang="en-US" sz="3200" dirty="0">
                  <a:solidFill>
                    <a:schemeClr val="tx1"/>
                  </a:solidFill>
                  <a:latin typeface="Avenir Book" panose="02000503020000020003" pitchFamily="2" charset="0"/>
                </a:rPr>
                <a:t> For any sampling temperature   , there exists a set of weights                                 for which S-loss is equivalent to TS-loss (on the whole data). </a:t>
              </a:r>
            </a:p>
          </p:txBody>
        </p:sp>
        <p:pic>
          <p:nvPicPr>
            <p:cNvPr id="9" name="Picture 8">
              <a:extLst>
                <a:ext uri="{FF2B5EF4-FFF2-40B4-BE49-F238E27FC236}">
                  <a16:creationId xmlns:a16="http://schemas.microsoft.com/office/drawing/2014/main" id="{9C2A7445-EB46-D132-7CF3-3D7E00C08623}"/>
                </a:ext>
              </a:extLst>
            </p:cNvPr>
            <p:cNvPicPr>
              <a:picLocks noChangeAspect="1"/>
            </p:cNvPicPr>
            <p:nvPr/>
          </p:nvPicPr>
          <p:blipFill>
            <a:blip r:embed="rId2"/>
            <a:stretch>
              <a:fillRect/>
            </a:stretch>
          </p:blipFill>
          <p:spPr>
            <a:xfrm>
              <a:off x="4250332" y="5241640"/>
              <a:ext cx="3352800" cy="469900"/>
            </a:xfrm>
            <a:prstGeom prst="rect">
              <a:avLst/>
            </a:prstGeom>
          </p:spPr>
        </p:pic>
        <p:pic>
          <p:nvPicPr>
            <p:cNvPr id="8" name="Picture 7">
              <a:extLst>
                <a:ext uri="{FF2B5EF4-FFF2-40B4-BE49-F238E27FC236}">
                  <a16:creationId xmlns:a16="http://schemas.microsoft.com/office/drawing/2014/main" id="{4EDBF9CD-B78C-64F7-C260-D580F2FF9682}"/>
                </a:ext>
              </a:extLst>
            </p:cNvPr>
            <p:cNvPicPr>
              <a:picLocks noChangeAspect="1"/>
            </p:cNvPicPr>
            <p:nvPr/>
          </p:nvPicPr>
          <p:blipFill>
            <a:blip r:embed="rId3"/>
            <a:stretch>
              <a:fillRect/>
            </a:stretch>
          </p:blipFill>
          <p:spPr>
            <a:xfrm>
              <a:off x="8602980" y="4889176"/>
              <a:ext cx="228600" cy="215900"/>
            </a:xfrm>
            <a:prstGeom prst="rect">
              <a:avLst/>
            </a:prstGeom>
          </p:spPr>
        </p:pic>
      </p:grpSp>
      <p:pic>
        <p:nvPicPr>
          <p:cNvPr id="17" name="Picture 16">
            <a:extLst>
              <a:ext uri="{FF2B5EF4-FFF2-40B4-BE49-F238E27FC236}">
                <a16:creationId xmlns:a16="http://schemas.microsoft.com/office/drawing/2014/main" id="{AE38DD08-C461-43F6-2F04-7644F1494498}"/>
              </a:ext>
            </a:extLst>
          </p:cNvPr>
          <p:cNvPicPr>
            <a:picLocks noChangeAspect="1"/>
          </p:cNvPicPr>
          <p:nvPr/>
        </p:nvPicPr>
        <p:blipFill>
          <a:blip r:embed="rId4"/>
          <a:stretch>
            <a:fillRect/>
          </a:stretch>
        </p:blipFill>
        <p:spPr>
          <a:xfrm>
            <a:off x="2227140" y="4477989"/>
            <a:ext cx="7772400" cy="1185118"/>
          </a:xfrm>
          <a:prstGeom prst="rect">
            <a:avLst/>
          </a:prstGeom>
        </p:spPr>
      </p:pic>
      <p:sp>
        <p:nvSpPr>
          <p:cNvPr id="18" name="Rectangle 17">
            <a:extLst>
              <a:ext uri="{FF2B5EF4-FFF2-40B4-BE49-F238E27FC236}">
                <a16:creationId xmlns:a16="http://schemas.microsoft.com/office/drawing/2014/main" id="{7E63FFBD-6919-9788-1CB8-4DC5FBDC79DC}"/>
              </a:ext>
            </a:extLst>
          </p:cNvPr>
          <p:cNvSpPr/>
          <p:nvPr/>
        </p:nvSpPr>
        <p:spPr>
          <a:xfrm>
            <a:off x="5537200" y="4775200"/>
            <a:ext cx="745067" cy="541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59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xit" presetSubtype="0" fill="hold" grpId="0"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CCDD-138B-E949-C9E4-C649231F0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70CC84-F491-BC70-4ACF-8D470C4BA77A}"/>
              </a:ext>
            </a:extLst>
          </p:cNvPr>
          <p:cNvSpPr>
            <a:spLocks noGrp="1"/>
          </p:cNvSpPr>
          <p:nvPr>
            <p:ph type="title"/>
          </p:nvPr>
        </p:nvSpPr>
        <p:spPr/>
        <p:txBody>
          <a:bodyPr/>
          <a:lstStyle/>
          <a:p>
            <a:r>
              <a:rPr lang="en-US" dirty="0"/>
              <a:t>Our understanding of data remains limited</a:t>
            </a:r>
          </a:p>
        </p:txBody>
      </p:sp>
      <p:sp>
        <p:nvSpPr>
          <p:cNvPr id="3" name="Content Placeholder 2">
            <a:extLst>
              <a:ext uri="{FF2B5EF4-FFF2-40B4-BE49-F238E27FC236}">
                <a16:creationId xmlns:a16="http://schemas.microsoft.com/office/drawing/2014/main" id="{27147BCE-5245-3BBB-1EC5-BD77BF1B30E8}"/>
              </a:ext>
            </a:extLst>
          </p:cNvPr>
          <p:cNvSpPr>
            <a:spLocks noGrp="1"/>
          </p:cNvSpPr>
          <p:nvPr>
            <p:ph idx="1"/>
          </p:nvPr>
        </p:nvSpPr>
        <p:spPr>
          <a:xfrm>
            <a:off x="838200" y="1514475"/>
            <a:ext cx="10524067" cy="4662488"/>
          </a:xfrm>
        </p:spPr>
        <p:txBody>
          <a:bodyPr/>
          <a:lstStyle/>
          <a:p>
            <a:r>
              <a:rPr lang="en-US" dirty="0"/>
              <a:t>Not all knowledge is uniformly distributed. </a:t>
            </a:r>
          </a:p>
          <a:p>
            <a:endParaRPr lang="en-US" dirty="0"/>
          </a:p>
          <a:p>
            <a:endParaRPr lang="en-US" sz="2800" dirty="0">
              <a:solidFill>
                <a:schemeClr val="tx1"/>
              </a:solidFill>
              <a:latin typeface="Avenir Book" panose="02000503020000020003" pitchFamily="2" charset="0"/>
            </a:endParaRPr>
          </a:p>
          <a:p>
            <a:endParaRPr lang="en-US" dirty="0"/>
          </a:p>
          <a:p>
            <a:r>
              <a:rPr lang="en-US" sz="2800" dirty="0">
                <a:solidFill>
                  <a:schemeClr val="tx1"/>
                </a:solidFill>
                <a:latin typeface="Avenir Book" panose="02000503020000020003" pitchFamily="2" charset="0"/>
              </a:rPr>
              <a:t>Factual accuracy of LLMs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is positively correlated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with ”popularity” of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the inputs. </a:t>
            </a:r>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CCB60C34-F9D9-BD6A-A447-A915DBF34632}"/>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a:p>
        </p:txBody>
      </p:sp>
      <p:pic>
        <p:nvPicPr>
          <p:cNvPr id="9" name="Picture 8" descr="A graph with text and arrows&#10;&#10;Description automatically generated with medium confidence">
            <a:extLst>
              <a:ext uri="{FF2B5EF4-FFF2-40B4-BE49-F238E27FC236}">
                <a16:creationId xmlns:a16="http://schemas.microsoft.com/office/drawing/2014/main" id="{792899B3-765A-DFD3-8225-A84548E7548E}"/>
              </a:ext>
            </a:extLst>
          </p:cNvPr>
          <p:cNvPicPr>
            <a:picLocks noChangeAspect="1"/>
          </p:cNvPicPr>
          <p:nvPr/>
        </p:nvPicPr>
        <p:blipFill>
          <a:blip r:embed="rId3"/>
          <a:stretch>
            <a:fillRect/>
          </a:stretch>
        </p:blipFill>
        <p:spPr>
          <a:xfrm>
            <a:off x="5282248" y="2187311"/>
            <a:ext cx="6373836" cy="4492756"/>
          </a:xfrm>
          <a:prstGeom prst="rect">
            <a:avLst/>
          </a:prstGeom>
        </p:spPr>
      </p:pic>
      <p:sp>
        <p:nvSpPr>
          <p:cNvPr id="11" name="TextBox 10">
            <a:extLst>
              <a:ext uri="{FF2B5EF4-FFF2-40B4-BE49-F238E27FC236}">
                <a16:creationId xmlns:a16="http://schemas.microsoft.com/office/drawing/2014/main" id="{36E7CBD9-0FF8-107B-FDF9-AD0CBF659EDE}"/>
              </a:ext>
            </a:extLst>
          </p:cNvPr>
          <p:cNvSpPr txBox="1"/>
          <p:nvPr/>
        </p:nvSpPr>
        <p:spPr>
          <a:xfrm>
            <a:off x="1320801" y="5343525"/>
            <a:ext cx="3776133" cy="369332"/>
          </a:xfrm>
          <a:prstGeom prst="rect">
            <a:avLst/>
          </a:prstGeom>
          <a:noFill/>
        </p:spPr>
        <p:txBody>
          <a:bodyPr wrap="square">
            <a:spAutoFit/>
          </a:bodyPr>
          <a:lstStyle/>
          <a:p>
            <a:r>
              <a:rPr lang="en-US" dirty="0"/>
              <a:t>(</a:t>
            </a:r>
            <a:r>
              <a:rPr lang="en-US" dirty="0" err="1"/>
              <a:t>Mallen</a:t>
            </a:r>
            <a:r>
              <a:rPr lang="en-US" dirty="0"/>
              <a:t> et al. 2023; among others)</a:t>
            </a:r>
          </a:p>
        </p:txBody>
      </p:sp>
    </p:spTree>
    <p:extLst>
      <p:ext uri="{BB962C8B-B14F-4D97-AF65-F5344CB8AC3E}">
        <p14:creationId xmlns:p14="http://schemas.microsoft.com/office/powerpoint/2010/main" val="381291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93FD86-CED3-356C-81F8-BF931B02B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CFFC3-42D6-21D3-E69F-452F2E01953F}"/>
              </a:ext>
            </a:extLst>
          </p:cNvPr>
          <p:cNvSpPr>
            <a:spLocks noGrp="1"/>
          </p:cNvSpPr>
          <p:nvPr>
            <p:ph type="title"/>
          </p:nvPr>
        </p:nvSpPr>
        <p:spPr/>
        <p:txBody>
          <a:bodyPr/>
          <a:lstStyle/>
          <a:p>
            <a:r>
              <a:rPr lang="en-US" dirty="0"/>
              <a:t>TS = S, under *full* gradient descent </a:t>
            </a:r>
          </a:p>
        </p:txBody>
      </p:sp>
      <p:sp>
        <p:nvSpPr>
          <p:cNvPr id="4" name="Slide Number Placeholder 3">
            <a:extLst>
              <a:ext uri="{FF2B5EF4-FFF2-40B4-BE49-F238E27FC236}">
                <a16:creationId xmlns:a16="http://schemas.microsoft.com/office/drawing/2014/main" id="{56F6B6D1-4A8B-DAA8-5F7D-129CC92D37A0}"/>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a:p>
        </p:txBody>
      </p:sp>
      <p:grpSp>
        <p:nvGrpSpPr>
          <p:cNvPr id="11" name="Group 10">
            <a:extLst>
              <a:ext uri="{FF2B5EF4-FFF2-40B4-BE49-F238E27FC236}">
                <a16:creationId xmlns:a16="http://schemas.microsoft.com/office/drawing/2014/main" id="{31501C31-A68F-9FD0-238A-11E6355152D3}"/>
              </a:ext>
            </a:extLst>
          </p:cNvPr>
          <p:cNvGrpSpPr/>
          <p:nvPr/>
        </p:nvGrpSpPr>
        <p:grpSpPr>
          <a:xfrm>
            <a:off x="549324" y="1694688"/>
            <a:ext cx="11128032" cy="2077404"/>
            <a:chOff x="685804" y="4450080"/>
            <a:chExt cx="11128032" cy="2077404"/>
          </a:xfrm>
        </p:grpSpPr>
        <p:sp>
          <p:nvSpPr>
            <p:cNvPr id="7" name="Rounded Rectangle 6">
              <a:extLst>
                <a:ext uri="{FF2B5EF4-FFF2-40B4-BE49-F238E27FC236}">
                  <a16:creationId xmlns:a16="http://schemas.microsoft.com/office/drawing/2014/main" id="{C23825E7-DB8E-41ED-463D-CD629F6A9E22}"/>
                </a:ext>
              </a:extLst>
            </p:cNvPr>
            <p:cNvSpPr/>
            <p:nvPr/>
          </p:nvSpPr>
          <p:spPr>
            <a:xfrm>
              <a:off x="685804" y="4450080"/>
              <a:ext cx="11128032" cy="207740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Book" panose="02000503020000020003" pitchFamily="2" charset="0"/>
                </a:rPr>
                <a:t>Theorem:</a:t>
              </a:r>
              <a:r>
                <a:rPr lang="en-US" sz="3200" dirty="0">
                  <a:solidFill>
                    <a:schemeClr val="tx1"/>
                  </a:solidFill>
                  <a:latin typeface="Avenir Book" panose="02000503020000020003" pitchFamily="2" charset="0"/>
                </a:rPr>
                <a:t> For any sampling temperature   , there exists a set of weights                                 for which S-loss is equivalent to TS-loss (on the whole data). </a:t>
              </a:r>
            </a:p>
          </p:txBody>
        </p:sp>
        <p:pic>
          <p:nvPicPr>
            <p:cNvPr id="9" name="Picture 8">
              <a:extLst>
                <a:ext uri="{FF2B5EF4-FFF2-40B4-BE49-F238E27FC236}">
                  <a16:creationId xmlns:a16="http://schemas.microsoft.com/office/drawing/2014/main" id="{06A86716-B969-F7E1-518A-6D208AD8EAD9}"/>
                </a:ext>
              </a:extLst>
            </p:cNvPr>
            <p:cNvPicPr>
              <a:picLocks noChangeAspect="1"/>
            </p:cNvPicPr>
            <p:nvPr/>
          </p:nvPicPr>
          <p:blipFill>
            <a:blip r:embed="rId2"/>
            <a:stretch>
              <a:fillRect/>
            </a:stretch>
          </p:blipFill>
          <p:spPr>
            <a:xfrm>
              <a:off x="4250332" y="5241640"/>
              <a:ext cx="3352800" cy="469900"/>
            </a:xfrm>
            <a:prstGeom prst="rect">
              <a:avLst/>
            </a:prstGeom>
          </p:spPr>
        </p:pic>
        <p:pic>
          <p:nvPicPr>
            <p:cNvPr id="8" name="Picture 7">
              <a:extLst>
                <a:ext uri="{FF2B5EF4-FFF2-40B4-BE49-F238E27FC236}">
                  <a16:creationId xmlns:a16="http://schemas.microsoft.com/office/drawing/2014/main" id="{C1B88FE1-53CB-9772-FFA3-0E6D1961D136}"/>
                </a:ext>
              </a:extLst>
            </p:cNvPr>
            <p:cNvPicPr>
              <a:picLocks noChangeAspect="1"/>
            </p:cNvPicPr>
            <p:nvPr/>
          </p:nvPicPr>
          <p:blipFill>
            <a:blip r:embed="rId3"/>
            <a:stretch>
              <a:fillRect/>
            </a:stretch>
          </p:blipFill>
          <p:spPr>
            <a:xfrm>
              <a:off x="8602980" y="4889176"/>
              <a:ext cx="228600" cy="215900"/>
            </a:xfrm>
            <a:prstGeom prst="rect">
              <a:avLst/>
            </a:prstGeom>
          </p:spPr>
        </p:pic>
      </p:grpSp>
    </p:spTree>
    <p:extLst>
      <p:ext uri="{BB962C8B-B14F-4D97-AF65-F5344CB8AC3E}">
        <p14:creationId xmlns:p14="http://schemas.microsoft.com/office/powerpoint/2010/main" val="3899236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AD8AAC-1C83-187A-A37A-5FC968973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1A7B2F-4638-7773-49DC-A45D2D261FE4}"/>
              </a:ext>
            </a:extLst>
          </p:cNvPr>
          <p:cNvSpPr>
            <a:spLocks noGrp="1"/>
          </p:cNvSpPr>
          <p:nvPr>
            <p:ph type="title"/>
          </p:nvPr>
        </p:nvSpPr>
        <p:spPr/>
        <p:txBody>
          <a:bodyPr/>
          <a:lstStyle/>
          <a:p>
            <a:r>
              <a:rPr lang="en-US" dirty="0"/>
              <a:t>TS == S, under *full* gradient descent</a:t>
            </a:r>
          </a:p>
        </p:txBody>
      </p:sp>
      <p:sp>
        <p:nvSpPr>
          <p:cNvPr id="4" name="Slide Number Placeholder 3">
            <a:extLst>
              <a:ext uri="{FF2B5EF4-FFF2-40B4-BE49-F238E27FC236}">
                <a16:creationId xmlns:a16="http://schemas.microsoft.com/office/drawing/2014/main" id="{4897BC33-094E-8E37-0164-5EE65799BBB3}"/>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a:p>
        </p:txBody>
      </p:sp>
      <p:sp>
        <p:nvSpPr>
          <p:cNvPr id="12" name="Content Placeholder 11">
            <a:extLst>
              <a:ext uri="{FF2B5EF4-FFF2-40B4-BE49-F238E27FC236}">
                <a16:creationId xmlns:a16="http://schemas.microsoft.com/office/drawing/2014/main" id="{FB4E79E5-39CC-86BE-B824-77EFF4105212}"/>
              </a:ext>
            </a:extLst>
          </p:cNvPr>
          <p:cNvSpPr>
            <a:spLocks noGrp="1"/>
          </p:cNvSpPr>
          <p:nvPr>
            <p:ph idx="1"/>
          </p:nvPr>
        </p:nvSpPr>
        <p:spPr/>
        <p:txBody>
          <a:bodyPr/>
          <a:lstStyle/>
          <a:p>
            <a:endParaRPr lang="en-US" dirty="0"/>
          </a:p>
        </p:txBody>
      </p:sp>
      <p:sp>
        <p:nvSpPr>
          <p:cNvPr id="5" name="Rounded Rectangle 4">
            <a:extLst>
              <a:ext uri="{FF2B5EF4-FFF2-40B4-BE49-F238E27FC236}">
                <a16:creationId xmlns:a16="http://schemas.microsoft.com/office/drawing/2014/main" id="{D3D2C9D7-5CE9-4E91-E6BB-556C470A0626}"/>
              </a:ext>
            </a:extLst>
          </p:cNvPr>
          <p:cNvSpPr/>
          <p:nvPr/>
        </p:nvSpPr>
        <p:spPr>
          <a:xfrm>
            <a:off x="673612" y="4206240"/>
            <a:ext cx="11128032" cy="207740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Book" panose="02000503020000020003" pitchFamily="2" charset="0"/>
              </a:rPr>
              <a:t>Corollary:</a:t>
            </a:r>
            <a:r>
              <a:rPr lang="en-US" sz="3200" dirty="0">
                <a:solidFill>
                  <a:schemeClr val="tx1"/>
                </a:solidFill>
                <a:latin typeface="Avenir Book" panose="02000503020000020003" pitchFamily="2" charset="0"/>
              </a:rPr>
              <a:t> gradients estimation based on S-loss and TS-loss are both unbiased estimates (of gradient on full dataset). </a:t>
            </a:r>
          </a:p>
        </p:txBody>
      </p:sp>
    </p:spTree>
    <p:extLst>
      <p:ext uri="{BB962C8B-B14F-4D97-AF65-F5344CB8AC3E}">
        <p14:creationId xmlns:p14="http://schemas.microsoft.com/office/powerpoint/2010/main" val="1069715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3DB3-81F2-C089-8FDE-D6B7039FA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C6927-7805-CAF2-6DEF-2A8094BC8426}"/>
              </a:ext>
            </a:extLst>
          </p:cNvPr>
          <p:cNvSpPr>
            <a:spLocks noGrp="1"/>
          </p:cNvSpPr>
          <p:nvPr>
            <p:ph type="title"/>
          </p:nvPr>
        </p:nvSpPr>
        <p:spPr/>
        <p:txBody>
          <a:bodyPr/>
          <a:lstStyle/>
          <a:p>
            <a:r>
              <a:rPr lang="en-US" dirty="0"/>
              <a:t>TS gradients have lower variance than S</a:t>
            </a:r>
          </a:p>
        </p:txBody>
      </p:sp>
      <p:sp>
        <p:nvSpPr>
          <p:cNvPr id="4" name="Slide Number Placeholder 3">
            <a:extLst>
              <a:ext uri="{FF2B5EF4-FFF2-40B4-BE49-F238E27FC236}">
                <a16:creationId xmlns:a16="http://schemas.microsoft.com/office/drawing/2014/main" id="{F01AD4B1-9CE6-E480-8D13-6F6672EF0EB3}"/>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a:p>
        </p:txBody>
      </p:sp>
      <p:sp>
        <p:nvSpPr>
          <p:cNvPr id="12" name="Content Placeholder 11">
            <a:extLst>
              <a:ext uri="{FF2B5EF4-FFF2-40B4-BE49-F238E27FC236}">
                <a16:creationId xmlns:a16="http://schemas.microsoft.com/office/drawing/2014/main" id="{3FF98B4A-20D9-E036-4B21-8D57DD3DC18C}"/>
              </a:ext>
            </a:extLst>
          </p:cNvPr>
          <p:cNvSpPr>
            <a:spLocks noGrp="1"/>
          </p:cNvSpPr>
          <p:nvPr>
            <p:ph idx="1"/>
          </p:nvPr>
        </p:nvSpPr>
        <p:spPr/>
        <p:txBody>
          <a:bodyPr/>
          <a:lstStyle/>
          <a:p>
            <a:endParaRPr lang="en-US" dirty="0"/>
          </a:p>
        </p:txBody>
      </p:sp>
      <p:sp>
        <p:nvSpPr>
          <p:cNvPr id="6" name="Rounded Rectangle 5">
            <a:extLst>
              <a:ext uri="{FF2B5EF4-FFF2-40B4-BE49-F238E27FC236}">
                <a16:creationId xmlns:a16="http://schemas.microsoft.com/office/drawing/2014/main" id="{4A8BA955-1C35-DC85-C488-AE7A1A9C0E66}"/>
              </a:ext>
            </a:extLst>
          </p:cNvPr>
          <p:cNvSpPr/>
          <p:nvPr/>
        </p:nvSpPr>
        <p:spPr>
          <a:xfrm>
            <a:off x="553281" y="1508095"/>
            <a:ext cx="11128032" cy="207740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b="1" dirty="0">
              <a:solidFill>
                <a:schemeClr val="tx1"/>
              </a:solidFill>
              <a:latin typeface="Avenir Book" panose="02000503020000020003" pitchFamily="2" charset="0"/>
            </a:endParaRPr>
          </a:p>
          <a:p>
            <a:r>
              <a:rPr lang="en-US" sz="3200" b="1" dirty="0">
                <a:solidFill>
                  <a:schemeClr val="tx1"/>
                </a:solidFill>
                <a:latin typeface="Avenir Book" panose="02000503020000020003" pitchFamily="2" charset="0"/>
              </a:rPr>
              <a:t>Theorem:</a:t>
            </a:r>
            <a:r>
              <a:rPr lang="en-US" sz="3200" dirty="0">
                <a:solidFill>
                  <a:schemeClr val="tx1"/>
                </a:solidFill>
                <a:latin typeface="Avenir Book" panose="02000503020000020003" pitchFamily="2" charset="0"/>
              </a:rPr>
              <a:t> Gradient estimates of S-loss have higher variance than those by TS-loss:</a:t>
            </a:r>
          </a:p>
          <a:p>
            <a:endParaRPr lang="en-US" sz="3200" dirty="0">
              <a:solidFill>
                <a:schemeClr val="tx1"/>
              </a:solidFill>
              <a:latin typeface="Avenir Book" panose="02000503020000020003" pitchFamily="2" charset="0"/>
            </a:endParaRPr>
          </a:p>
          <a:p>
            <a:endParaRPr lang="en-US" sz="3200" dirty="0">
              <a:solidFill>
                <a:schemeClr val="tx1"/>
              </a:solidFill>
              <a:latin typeface="Avenir Book" panose="02000503020000020003" pitchFamily="2" charset="0"/>
            </a:endParaRPr>
          </a:p>
        </p:txBody>
      </p:sp>
      <p:pic>
        <p:nvPicPr>
          <p:cNvPr id="16" name="Picture 15">
            <a:extLst>
              <a:ext uri="{FF2B5EF4-FFF2-40B4-BE49-F238E27FC236}">
                <a16:creationId xmlns:a16="http://schemas.microsoft.com/office/drawing/2014/main" id="{59DEEEA1-7482-FA8F-0BE0-A188A8F0367D}"/>
              </a:ext>
            </a:extLst>
          </p:cNvPr>
          <p:cNvPicPr>
            <a:picLocks noChangeAspect="1"/>
          </p:cNvPicPr>
          <p:nvPr/>
        </p:nvPicPr>
        <p:blipFill>
          <a:blip r:embed="rId2"/>
          <a:stretch>
            <a:fillRect/>
          </a:stretch>
        </p:blipFill>
        <p:spPr>
          <a:xfrm>
            <a:off x="2959927" y="2941972"/>
            <a:ext cx="6007100" cy="469900"/>
          </a:xfrm>
          <a:prstGeom prst="rect">
            <a:avLst/>
          </a:prstGeom>
        </p:spPr>
      </p:pic>
      <p:grpSp>
        <p:nvGrpSpPr>
          <p:cNvPr id="8" name="Group 7">
            <a:extLst>
              <a:ext uri="{FF2B5EF4-FFF2-40B4-BE49-F238E27FC236}">
                <a16:creationId xmlns:a16="http://schemas.microsoft.com/office/drawing/2014/main" id="{D2EA044B-B92F-6FBB-EC62-42AD4011186F}"/>
              </a:ext>
            </a:extLst>
          </p:cNvPr>
          <p:cNvGrpSpPr/>
          <p:nvPr/>
        </p:nvGrpSpPr>
        <p:grpSpPr>
          <a:xfrm>
            <a:off x="540031" y="3940205"/>
            <a:ext cx="11128032" cy="2428253"/>
            <a:chOff x="540031" y="3940205"/>
            <a:chExt cx="11128032" cy="2428253"/>
          </a:xfrm>
        </p:grpSpPr>
        <p:sp>
          <p:nvSpPr>
            <p:cNvPr id="3" name="Rounded Rectangle 2">
              <a:extLst>
                <a:ext uri="{FF2B5EF4-FFF2-40B4-BE49-F238E27FC236}">
                  <a16:creationId xmlns:a16="http://schemas.microsoft.com/office/drawing/2014/main" id="{0479CA90-E668-A031-1F65-481AB82C8F3A}"/>
                </a:ext>
              </a:extLst>
            </p:cNvPr>
            <p:cNvSpPr/>
            <p:nvPr/>
          </p:nvSpPr>
          <p:spPr>
            <a:xfrm>
              <a:off x="540031" y="3940205"/>
              <a:ext cx="11128032" cy="2428253"/>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200" b="1" dirty="0">
                <a:solidFill>
                  <a:schemeClr val="tx1"/>
                </a:solidFill>
                <a:latin typeface="Avenir Book" panose="02000503020000020003" pitchFamily="2" charset="0"/>
              </a:endParaRPr>
            </a:p>
            <a:p>
              <a:pPr>
                <a:lnSpc>
                  <a:spcPct val="150000"/>
                </a:lnSpc>
              </a:pPr>
              <a:r>
                <a:rPr lang="en-US" sz="3200" b="1" dirty="0">
                  <a:solidFill>
                    <a:schemeClr val="tx1"/>
                  </a:solidFill>
                  <a:latin typeface="Avenir Book" panose="02000503020000020003" pitchFamily="2" charset="0"/>
                </a:rPr>
                <a:t>Theorem:</a:t>
              </a:r>
              <a:r>
                <a:rPr lang="en-US" sz="3200" dirty="0">
                  <a:solidFill>
                    <a:schemeClr val="tx1"/>
                  </a:solidFill>
                  <a:latin typeface="Avenir Book" panose="02000503020000020003" pitchFamily="2" charset="0"/>
                </a:rPr>
                <a:t> The variance gap </a:t>
              </a:r>
              <a:br>
                <a:rPr lang="en-US" sz="3200" dirty="0">
                  <a:solidFill>
                    <a:schemeClr val="tx1"/>
                  </a:solidFill>
                  <a:latin typeface="Avenir Book" panose="02000503020000020003" pitchFamily="2" charset="0"/>
                </a:rPr>
              </a:br>
              <a:br>
                <a:rPr lang="en-US" sz="3200" dirty="0">
                  <a:solidFill>
                    <a:schemeClr val="tx1"/>
                  </a:solidFill>
                  <a:latin typeface="Avenir Book" panose="02000503020000020003" pitchFamily="2" charset="0"/>
                </a:rPr>
              </a:br>
              <a:r>
                <a:rPr lang="en-US" sz="3200" dirty="0">
                  <a:solidFill>
                    <a:schemeClr val="tx1"/>
                  </a:solidFill>
                  <a:latin typeface="Avenir Book" panose="02000503020000020003" pitchFamily="2" charset="0"/>
                </a:rPr>
                <a:t>increases monotonically  for              .</a:t>
              </a:r>
            </a:p>
            <a:p>
              <a:pPr algn="ctr">
                <a:lnSpc>
                  <a:spcPct val="150000"/>
                </a:lnSpc>
              </a:pPr>
              <a:endParaRPr lang="en-US" sz="3200" dirty="0">
                <a:solidFill>
                  <a:schemeClr val="tx1"/>
                </a:solidFill>
                <a:latin typeface="Avenir Book" panose="02000503020000020003" pitchFamily="2" charset="0"/>
              </a:endParaRPr>
            </a:p>
          </p:txBody>
        </p:sp>
        <p:pic>
          <p:nvPicPr>
            <p:cNvPr id="5" name="Picture 4">
              <a:extLst>
                <a:ext uri="{FF2B5EF4-FFF2-40B4-BE49-F238E27FC236}">
                  <a16:creationId xmlns:a16="http://schemas.microsoft.com/office/drawing/2014/main" id="{19D8DAAA-5F6C-A7B1-87BB-EFF4CAB888FA}"/>
                </a:ext>
              </a:extLst>
            </p:cNvPr>
            <p:cNvPicPr>
              <a:picLocks noChangeAspect="1"/>
            </p:cNvPicPr>
            <p:nvPr/>
          </p:nvPicPr>
          <p:blipFill>
            <a:blip r:embed="rId3"/>
            <a:stretch>
              <a:fillRect/>
            </a:stretch>
          </p:blipFill>
          <p:spPr>
            <a:xfrm>
              <a:off x="2764506" y="4903779"/>
              <a:ext cx="6769100" cy="469900"/>
            </a:xfrm>
            <a:prstGeom prst="rect">
              <a:avLst/>
            </a:prstGeom>
          </p:spPr>
        </p:pic>
        <p:pic>
          <p:nvPicPr>
            <p:cNvPr id="7" name="Picture 6">
              <a:extLst>
                <a:ext uri="{FF2B5EF4-FFF2-40B4-BE49-F238E27FC236}">
                  <a16:creationId xmlns:a16="http://schemas.microsoft.com/office/drawing/2014/main" id="{E7EA16BD-245D-084E-8E8B-26636026BD14}"/>
                </a:ext>
              </a:extLst>
            </p:cNvPr>
            <p:cNvPicPr>
              <a:picLocks noChangeAspect="1"/>
            </p:cNvPicPr>
            <p:nvPr/>
          </p:nvPicPr>
          <p:blipFill>
            <a:blip r:embed="rId4"/>
            <a:stretch>
              <a:fillRect/>
            </a:stretch>
          </p:blipFill>
          <p:spPr>
            <a:xfrm>
              <a:off x="6097449" y="5788612"/>
              <a:ext cx="1054100" cy="381000"/>
            </a:xfrm>
            <a:prstGeom prst="rect">
              <a:avLst/>
            </a:prstGeom>
          </p:spPr>
        </p:pic>
      </p:grpSp>
    </p:spTree>
    <p:extLst>
      <p:ext uri="{BB962C8B-B14F-4D97-AF65-F5344CB8AC3E}">
        <p14:creationId xmlns:p14="http://schemas.microsoft.com/office/powerpoint/2010/main" val="108430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A0347-35A8-91C2-9704-C39AD50E8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E80047-A787-3E95-F20D-41C1FAA0DB28}"/>
              </a:ext>
            </a:extLst>
          </p:cNvPr>
          <p:cNvSpPr>
            <a:spLocks noGrp="1"/>
          </p:cNvSpPr>
          <p:nvPr>
            <p:ph type="title"/>
          </p:nvPr>
        </p:nvSpPr>
        <p:spPr/>
        <p:txBody>
          <a:bodyPr/>
          <a:lstStyle/>
          <a:p>
            <a:r>
              <a:rPr lang="en-US" dirty="0"/>
              <a:t>TS vs S gradients: empirical evidence </a:t>
            </a:r>
          </a:p>
        </p:txBody>
      </p:sp>
      <p:pic>
        <p:nvPicPr>
          <p:cNvPr id="6" name="Content Placeholder 5" descr="A graph of a graph of a sample&#10;&#10;Description automatically generated with medium confidence">
            <a:extLst>
              <a:ext uri="{FF2B5EF4-FFF2-40B4-BE49-F238E27FC236}">
                <a16:creationId xmlns:a16="http://schemas.microsoft.com/office/drawing/2014/main" id="{C787B0C1-34BF-978D-92DB-3CEAF92CFDD4}"/>
              </a:ext>
            </a:extLst>
          </p:cNvPr>
          <p:cNvPicPr>
            <a:picLocks noGrp="1" noChangeAspect="1"/>
          </p:cNvPicPr>
          <p:nvPr>
            <p:ph idx="1"/>
          </p:nvPr>
        </p:nvPicPr>
        <p:blipFill>
          <a:blip r:embed="rId3"/>
          <a:stretch>
            <a:fillRect/>
          </a:stretch>
        </p:blipFill>
        <p:spPr>
          <a:xfrm>
            <a:off x="2823029" y="1412392"/>
            <a:ext cx="6584042" cy="4662488"/>
          </a:xfrm>
        </p:spPr>
      </p:pic>
      <p:sp>
        <p:nvSpPr>
          <p:cNvPr id="4" name="Slide Number Placeholder 3">
            <a:extLst>
              <a:ext uri="{FF2B5EF4-FFF2-40B4-BE49-F238E27FC236}">
                <a16:creationId xmlns:a16="http://schemas.microsoft.com/office/drawing/2014/main" id="{6A0B513D-87FF-F615-5BCC-C0544B1BA467}"/>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a:p>
        </p:txBody>
      </p:sp>
    </p:spTree>
    <p:extLst>
      <p:ext uri="{BB962C8B-B14F-4D97-AF65-F5344CB8AC3E}">
        <p14:creationId xmlns:p14="http://schemas.microsoft.com/office/powerpoint/2010/main" val="4205996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E67E0-6734-D794-2186-8899202AD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AB354-9787-1C59-AC80-90B43EA2ECFC}"/>
              </a:ext>
            </a:extLst>
          </p:cNvPr>
          <p:cNvSpPr>
            <a:spLocks noGrp="1"/>
          </p:cNvSpPr>
          <p:nvPr>
            <p:ph type="title"/>
          </p:nvPr>
        </p:nvSpPr>
        <p:spPr/>
        <p:txBody>
          <a:bodyPr/>
          <a:lstStyle/>
          <a:p>
            <a:r>
              <a:rPr lang="en-US" dirty="0"/>
              <a:t>Summary thus far</a:t>
            </a:r>
          </a:p>
        </p:txBody>
      </p:sp>
      <p:sp>
        <p:nvSpPr>
          <p:cNvPr id="3" name="Content Placeholder 2">
            <a:extLst>
              <a:ext uri="{FF2B5EF4-FFF2-40B4-BE49-F238E27FC236}">
                <a16:creationId xmlns:a16="http://schemas.microsoft.com/office/drawing/2014/main" id="{8AF2301D-282B-3494-E5CC-633FFFC93BA7}"/>
              </a:ext>
            </a:extLst>
          </p:cNvPr>
          <p:cNvSpPr>
            <a:spLocks noGrp="1"/>
          </p:cNvSpPr>
          <p:nvPr>
            <p:ph idx="1"/>
          </p:nvPr>
        </p:nvSpPr>
        <p:spPr/>
        <p:txBody>
          <a:bodyPr/>
          <a:lstStyle/>
          <a:p>
            <a:r>
              <a:rPr lang="en-US" dirty="0"/>
              <a:t>Training on imbalanced data:</a:t>
            </a:r>
          </a:p>
          <a:p>
            <a:pPr lvl="1"/>
            <a:r>
              <a:rPr lang="en-US" dirty="0"/>
              <a:t>Scalarization: weighting domains </a:t>
            </a:r>
          </a:p>
          <a:p>
            <a:pPr lvl="1"/>
            <a:r>
              <a:rPr lang="en-US" dirty="0"/>
              <a:t>Temperature Sampling: resampling from domains </a:t>
            </a:r>
          </a:p>
          <a:p>
            <a:endParaRPr lang="en-US" dirty="0"/>
          </a:p>
          <a:p>
            <a:r>
              <a:rPr lang="en-US" dirty="0"/>
              <a:t>Despite the common perception, these two are not equivalent. </a:t>
            </a:r>
          </a:p>
          <a:p>
            <a:endParaRPr lang="en-US" dirty="0"/>
          </a:p>
          <a:p>
            <a:r>
              <a:rPr lang="en-US" dirty="0"/>
              <a:t>TS offers gradients estimates with lower variance. </a:t>
            </a:r>
          </a:p>
          <a:p>
            <a:endParaRPr lang="en-US" dirty="0"/>
          </a:p>
          <a:p>
            <a:r>
              <a:rPr lang="en-US" dirty="0"/>
              <a:t>Next: how is this useful for model training?</a:t>
            </a:r>
          </a:p>
          <a:p>
            <a:endParaRPr lang="en-US" dirty="0"/>
          </a:p>
          <a:p>
            <a:endParaRPr lang="en-US" dirty="0"/>
          </a:p>
        </p:txBody>
      </p:sp>
      <p:sp>
        <p:nvSpPr>
          <p:cNvPr id="4" name="Slide Number Placeholder 3">
            <a:extLst>
              <a:ext uri="{FF2B5EF4-FFF2-40B4-BE49-F238E27FC236}">
                <a16:creationId xmlns:a16="http://schemas.microsoft.com/office/drawing/2014/main" id="{689A3C05-A986-749D-3B1F-68C3A2C324CF}"/>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a:p>
        </p:txBody>
      </p:sp>
    </p:spTree>
    <p:extLst>
      <p:ext uri="{BB962C8B-B14F-4D97-AF65-F5344CB8AC3E}">
        <p14:creationId xmlns:p14="http://schemas.microsoft.com/office/powerpoint/2010/main" val="529126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24B05-A8B1-0442-2B63-8B50A428A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40F7A-E30B-1D3C-D0FA-AE8FDAA50EBB}"/>
              </a:ext>
            </a:extLst>
          </p:cNvPr>
          <p:cNvSpPr>
            <a:spLocks noGrp="1"/>
          </p:cNvSpPr>
          <p:nvPr>
            <p:ph type="title"/>
          </p:nvPr>
        </p:nvSpPr>
        <p:spPr/>
        <p:txBody>
          <a:bodyPr/>
          <a:lstStyle/>
          <a:p>
            <a:r>
              <a:rPr lang="en-US" dirty="0"/>
              <a:t>TS vs S: How do they affect my optimization?</a:t>
            </a:r>
          </a:p>
        </p:txBody>
      </p:sp>
      <p:sp>
        <p:nvSpPr>
          <p:cNvPr id="3" name="Content Placeholder 2">
            <a:extLst>
              <a:ext uri="{FF2B5EF4-FFF2-40B4-BE49-F238E27FC236}">
                <a16:creationId xmlns:a16="http://schemas.microsoft.com/office/drawing/2014/main" id="{70B11C7E-75E0-5B39-5E6B-965B1B089E14}"/>
              </a:ext>
            </a:extLst>
          </p:cNvPr>
          <p:cNvSpPr>
            <a:spLocks noGrp="1"/>
          </p:cNvSpPr>
          <p:nvPr>
            <p:ph idx="1"/>
          </p:nvPr>
        </p:nvSpPr>
        <p:spPr/>
        <p:txBody>
          <a:bodyPr/>
          <a:lstStyle/>
          <a:p>
            <a:r>
              <a:rPr lang="en-US" dirty="0"/>
              <a:t>It is well-known that variance-reduction accelerates the convergences of SGD </a:t>
            </a:r>
            <a:r>
              <a:rPr lang="en-US" sz="2000" dirty="0"/>
              <a:t>(</a:t>
            </a:r>
            <a:r>
              <a:rPr lang="en-US" sz="2000" dirty="0" err="1"/>
              <a:t>Sutskever</a:t>
            </a:r>
            <a:r>
              <a:rPr lang="en-US" sz="2000" dirty="0"/>
              <a:t> et al., 2013; </a:t>
            </a:r>
            <a:r>
              <a:rPr lang="en-US" sz="2000" dirty="0" err="1"/>
              <a:t>Kingma</a:t>
            </a:r>
            <a:r>
              <a:rPr lang="en-US" sz="2000" dirty="0"/>
              <a:t> and Ba, 2015)</a:t>
            </a:r>
            <a:endParaRPr lang="en-US" dirty="0"/>
          </a:p>
          <a:p>
            <a:endParaRPr lang="en-US" dirty="0"/>
          </a:p>
          <a:p>
            <a:r>
              <a:rPr lang="en-US" dirty="0"/>
              <a:t>TS provides lower variance gradient estimates than S. </a:t>
            </a:r>
          </a:p>
        </p:txBody>
      </p:sp>
      <p:sp>
        <p:nvSpPr>
          <p:cNvPr id="4" name="Slide Number Placeholder 3">
            <a:extLst>
              <a:ext uri="{FF2B5EF4-FFF2-40B4-BE49-F238E27FC236}">
                <a16:creationId xmlns:a16="http://schemas.microsoft.com/office/drawing/2014/main" id="{45BFCFDD-A745-CB43-3689-ECEF6DC15490}"/>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a:p>
        </p:txBody>
      </p:sp>
      <p:sp>
        <p:nvSpPr>
          <p:cNvPr id="5" name="Rounded Rectangle 4">
            <a:extLst>
              <a:ext uri="{FF2B5EF4-FFF2-40B4-BE49-F238E27FC236}">
                <a16:creationId xmlns:a16="http://schemas.microsoft.com/office/drawing/2014/main" id="{47F2FA6D-E3A4-9A9E-8332-9BE1C140F095}"/>
              </a:ext>
            </a:extLst>
          </p:cNvPr>
          <p:cNvSpPr/>
          <p:nvPr/>
        </p:nvSpPr>
        <p:spPr>
          <a:xfrm>
            <a:off x="531984" y="4148634"/>
            <a:ext cx="11128032" cy="178480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Avenir Book" panose="02000503020000020003" pitchFamily="2" charset="0"/>
              </a:rPr>
              <a:t>Hypothesis. </a:t>
            </a:r>
            <a:r>
              <a:rPr lang="en-US" sz="3200" dirty="0">
                <a:solidFill>
                  <a:schemeClr val="tx1"/>
                </a:solidFill>
                <a:latin typeface="Avenir Book" panose="02000503020000020003" pitchFamily="2" charset="0"/>
              </a:rPr>
              <a:t>Temperature Sampling (at higher temperature) converges [much] faster than Scalarization on heavily imbalanced domain distributions.</a:t>
            </a:r>
          </a:p>
        </p:txBody>
      </p:sp>
    </p:spTree>
    <p:extLst>
      <p:ext uri="{BB962C8B-B14F-4D97-AF65-F5344CB8AC3E}">
        <p14:creationId xmlns:p14="http://schemas.microsoft.com/office/powerpoint/2010/main" val="2011562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F5B5-B29D-1F09-375F-9BA5ABD05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E8BD1-986B-2B88-A7F6-F9E3520300A5}"/>
              </a:ext>
            </a:extLst>
          </p:cNvPr>
          <p:cNvSpPr>
            <a:spLocks noGrp="1"/>
          </p:cNvSpPr>
          <p:nvPr>
            <p:ph type="title"/>
          </p:nvPr>
        </p:nvSpPr>
        <p:spPr/>
        <p:txBody>
          <a:bodyPr/>
          <a:lstStyle/>
          <a:p>
            <a:r>
              <a:rPr lang="en-US" sz="4400" dirty="0">
                <a:solidFill>
                  <a:schemeClr val="tx1"/>
                </a:solidFill>
                <a:latin typeface="Avenir Book" panose="02000503020000020003" pitchFamily="2" charset="0"/>
              </a:rPr>
              <a:t>Temperature Sampling’s faster convergence</a:t>
            </a:r>
            <a:endParaRPr lang="en-US" dirty="0"/>
          </a:p>
        </p:txBody>
      </p:sp>
      <p:sp>
        <p:nvSpPr>
          <p:cNvPr id="4" name="Slide Number Placeholder 3">
            <a:extLst>
              <a:ext uri="{FF2B5EF4-FFF2-40B4-BE49-F238E27FC236}">
                <a16:creationId xmlns:a16="http://schemas.microsoft.com/office/drawing/2014/main" id="{23BBB8EA-A415-9A14-976B-510C307AC470}"/>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a:p>
        </p:txBody>
      </p:sp>
      <p:sp>
        <p:nvSpPr>
          <p:cNvPr id="9" name="Content Placeholder 8">
            <a:extLst>
              <a:ext uri="{FF2B5EF4-FFF2-40B4-BE49-F238E27FC236}">
                <a16:creationId xmlns:a16="http://schemas.microsoft.com/office/drawing/2014/main" id="{9B8354BF-088F-25E1-3BE7-0037ADE2BE48}"/>
              </a:ext>
            </a:extLst>
          </p:cNvPr>
          <p:cNvSpPr>
            <a:spLocks noGrp="1"/>
          </p:cNvSpPr>
          <p:nvPr>
            <p:ph idx="1"/>
          </p:nvPr>
        </p:nvSpPr>
        <p:spPr/>
        <p:txBody>
          <a:bodyPr/>
          <a:lstStyle/>
          <a:p>
            <a:r>
              <a:rPr lang="en-US" sz="2400" dirty="0"/>
              <a:t>We train an MT model for pair of high and low-resource languages.</a:t>
            </a:r>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36AA7897-BAE8-AFB3-6807-597C153DE69C}"/>
              </a:ext>
            </a:extLst>
          </p:cNvPr>
          <p:cNvPicPr>
            <a:picLocks noChangeAspect="1"/>
          </p:cNvPicPr>
          <p:nvPr/>
        </p:nvPicPr>
        <p:blipFill rotWithShape="1">
          <a:blip r:embed="rId3"/>
          <a:srcRect r="65367"/>
          <a:stretch/>
        </p:blipFill>
        <p:spPr bwMode="auto">
          <a:xfrm>
            <a:off x="665922" y="2027116"/>
            <a:ext cx="3641918"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a:extLst>
              <a:ext uri="{FF2B5EF4-FFF2-40B4-BE49-F238E27FC236}">
                <a16:creationId xmlns:a16="http://schemas.microsoft.com/office/drawing/2014/main" id="{32E59AEC-830E-B487-C545-FC7E20998B6C}"/>
              </a:ext>
            </a:extLst>
          </p:cNvPr>
          <p:cNvSpPr/>
          <p:nvPr/>
        </p:nvSpPr>
        <p:spPr>
          <a:xfrm>
            <a:off x="531984" y="5496560"/>
            <a:ext cx="11128032" cy="904240"/>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venir Book" panose="02000503020000020003" pitchFamily="2" charset="0"/>
              </a:rPr>
              <a:t>Temperature Sampling converges faster than Scalarization. </a:t>
            </a:r>
          </a:p>
        </p:txBody>
      </p:sp>
    </p:spTree>
    <p:extLst>
      <p:ext uri="{BB962C8B-B14F-4D97-AF65-F5344CB8AC3E}">
        <p14:creationId xmlns:p14="http://schemas.microsoft.com/office/powerpoint/2010/main" val="171224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2F9-7558-D3BD-11F3-B10523EDE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AFA32-C78F-FE23-229B-69F8B5C216EF}"/>
              </a:ext>
            </a:extLst>
          </p:cNvPr>
          <p:cNvSpPr>
            <a:spLocks noGrp="1"/>
          </p:cNvSpPr>
          <p:nvPr>
            <p:ph type="title"/>
          </p:nvPr>
        </p:nvSpPr>
        <p:spPr/>
        <p:txBody>
          <a:bodyPr/>
          <a:lstStyle/>
          <a:p>
            <a:r>
              <a:rPr lang="en-US" sz="4400" dirty="0">
                <a:solidFill>
                  <a:schemeClr val="tx1"/>
                </a:solidFill>
                <a:latin typeface="Avenir Book" panose="02000503020000020003" pitchFamily="2" charset="0"/>
              </a:rPr>
              <a:t>Temperature Sampling’s faster convergence</a:t>
            </a:r>
            <a:endParaRPr lang="en-US" dirty="0"/>
          </a:p>
        </p:txBody>
      </p:sp>
      <p:sp>
        <p:nvSpPr>
          <p:cNvPr id="4" name="Slide Number Placeholder 3">
            <a:extLst>
              <a:ext uri="{FF2B5EF4-FFF2-40B4-BE49-F238E27FC236}">
                <a16:creationId xmlns:a16="http://schemas.microsoft.com/office/drawing/2014/main" id="{C69CCFCC-5865-F3D4-7F93-4A96756D9F20}"/>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a:p>
        </p:txBody>
      </p:sp>
      <p:sp>
        <p:nvSpPr>
          <p:cNvPr id="9" name="Content Placeholder 8">
            <a:extLst>
              <a:ext uri="{FF2B5EF4-FFF2-40B4-BE49-F238E27FC236}">
                <a16:creationId xmlns:a16="http://schemas.microsoft.com/office/drawing/2014/main" id="{026A2ED4-9402-81D5-20AB-D18C29786E8F}"/>
              </a:ext>
            </a:extLst>
          </p:cNvPr>
          <p:cNvSpPr>
            <a:spLocks noGrp="1"/>
          </p:cNvSpPr>
          <p:nvPr>
            <p:ph idx="1"/>
          </p:nvPr>
        </p:nvSpPr>
        <p:spPr/>
        <p:txBody>
          <a:bodyPr/>
          <a:lstStyle/>
          <a:p>
            <a:r>
              <a:rPr lang="en-US" sz="2400" dirty="0"/>
              <a:t>We train an MT model for pair of high and low-resource languages.</a:t>
            </a:r>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209C7BAA-EBC7-F409-8B7D-E84D3975F1E0}"/>
              </a:ext>
            </a:extLst>
          </p:cNvPr>
          <p:cNvPicPr>
            <a:picLocks noChangeAspect="1"/>
          </p:cNvPicPr>
          <p:nvPr/>
        </p:nvPicPr>
        <p:blipFill>
          <a:blip r:embed="rId3"/>
          <a:stretch>
            <a:fillRect/>
          </a:stretch>
        </p:blipFill>
        <p:spPr bwMode="auto">
          <a:xfrm>
            <a:off x="665922" y="2027116"/>
            <a:ext cx="10515600"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a:extLst>
              <a:ext uri="{FF2B5EF4-FFF2-40B4-BE49-F238E27FC236}">
                <a16:creationId xmlns:a16="http://schemas.microsoft.com/office/drawing/2014/main" id="{A173D554-9193-F1F7-2C52-7583BB5A86B3}"/>
              </a:ext>
            </a:extLst>
          </p:cNvPr>
          <p:cNvSpPr/>
          <p:nvPr/>
        </p:nvSpPr>
        <p:spPr>
          <a:xfrm>
            <a:off x="531984" y="5496560"/>
            <a:ext cx="11128032" cy="904240"/>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venir Book" panose="02000503020000020003" pitchFamily="2" charset="0"/>
              </a:rPr>
              <a:t>Larger temperature --&gt; faster convergence for Temperature Sampling (dashed) </a:t>
            </a:r>
          </a:p>
        </p:txBody>
      </p:sp>
      <p:sp>
        <p:nvSpPr>
          <p:cNvPr id="6" name="Rounded Rectangle 5">
            <a:extLst>
              <a:ext uri="{FF2B5EF4-FFF2-40B4-BE49-F238E27FC236}">
                <a16:creationId xmlns:a16="http://schemas.microsoft.com/office/drawing/2014/main" id="{5C689A86-2586-E7F7-114D-852980FA3103}"/>
              </a:ext>
            </a:extLst>
          </p:cNvPr>
          <p:cNvSpPr/>
          <p:nvPr/>
        </p:nvSpPr>
        <p:spPr>
          <a:xfrm>
            <a:off x="9677414" y="2690565"/>
            <a:ext cx="2514586" cy="100647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venir Book" panose="02000503020000020003" pitchFamily="2" charset="0"/>
              </a:rPr>
              <a:t>Large Temperature Sampling is prone to overfitting</a:t>
            </a:r>
          </a:p>
        </p:txBody>
      </p:sp>
      <p:cxnSp>
        <p:nvCxnSpPr>
          <p:cNvPr id="7" name="Straight Arrow Connector 6">
            <a:extLst>
              <a:ext uri="{FF2B5EF4-FFF2-40B4-BE49-F238E27FC236}">
                <a16:creationId xmlns:a16="http://schemas.microsoft.com/office/drawing/2014/main" id="{170CD59B-BE22-2A14-EABD-36A10B487E2C}"/>
              </a:ext>
            </a:extLst>
          </p:cNvPr>
          <p:cNvCxnSpPr>
            <a:cxnSpLocks/>
          </p:cNvCxnSpPr>
          <p:nvPr/>
        </p:nvCxnSpPr>
        <p:spPr>
          <a:xfrm flipH="1">
            <a:off x="10660389" y="3697040"/>
            <a:ext cx="521133" cy="99900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05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D2063-8388-9568-6B40-2C6941427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EC87E-1B82-34E8-BFD0-3C9C3391D326}"/>
              </a:ext>
            </a:extLst>
          </p:cNvPr>
          <p:cNvSpPr>
            <a:spLocks noGrp="1"/>
          </p:cNvSpPr>
          <p:nvPr>
            <p:ph type="title"/>
          </p:nvPr>
        </p:nvSpPr>
        <p:spPr/>
        <p:txBody>
          <a:bodyPr/>
          <a:lstStyle/>
          <a:p>
            <a:r>
              <a:rPr lang="en-US" dirty="0"/>
              <a:t>Summary thus far</a:t>
            </a:r>
          </a:p>
        </p:txBody>
      </p:sp>
      <p:sp>
        <p:nvSpPr>
          <p:cNvPr id="3" name="Content Placeholder 2">
            <a:extLst>
              <a:ext uri="{FF2B5EF4-FFF2-40B4-BE49-F238E27FC236}">
                <a16:creationId xmlns:a16="http://schemas.microsoft.com/office/drawing/2014/main" id="{BD873AFB-68CA-982D-D206-099C78B6B1B2}"/>
              </a:ext>
            </a:extLst>
          </p:cNvPr>
          <p:cNvSpPr>
            <a:spLocks noGrp="1"/>
          </p:cNvSpPr>
          <p:nvPr>
            <p:ph idx="1"/>
          </p:nvPr>
        </p:nvSpPr>
        <p:spPr/>
        <p:txBody>
          <a:bodyPr/>
          <a:lstStyle/>
          <a:p>
            <a:r>
              <a:rPr lang="en-US" dirty="0"/>
              <a:t>Temperature Sampling converges faster than Scalarization. </a:t>
            </a:r>
          </a:p>
          <a:p>
            <a:r>
              <a:rPr lang="en-US" dirty="0"/>
              <a:t>If temperature is set too high, this faster convergence might lead to overfitting. </a:t>
            </a:r>
          </a:p>
          <a:p>
            <a:endParaRPr lang="en-US" dirty="0"/>
          </a:p>
          <a:p>
            <a:r>
              <a:rPr lang="en-US" dirty="0"/>
              <a:t>Next: how is this useful for training on imbalanced data?</a:t>
            </a:r>
          </a:p>
          <a:p>
            <a:endParaRPr lang="en-US" dirty="0"/>
          </a:p>
        </p:txBody>
      </p:sp>
      <p:sp>
        <p:nvSpPr>
          <p:cNvPr id="4" name="Slide Number Placeholder 3">
            <a:extLst>
              <a:ext uri="{FF2B5EF4-FFF2-40B4-BE49-F238E27FC236}">
                <a16:creationId xmlns:a16="http://schemas.microsoft.com/office/drawing/2014/main" id="{15249E58-21F3-4D3F-DB90-1147C26C6CBE}"/>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a:p>
        </p:txBody>
      </p:sp>
    </p:spTree>
    <p:extLst>
      <p:ext uri="{BB962C8B-B14F-4D97-AF65-F5344CB8AC3E}">
        <p14:creationId xmlns:p14="http://schemas.microsoft.com/office/powerpoint/2010/main" val="1162069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33163-6718-DB12-BC17-2099FACDF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F3A1B-9ED2-E37E-0D8D-196838A7EE34}"/>
              </a:ext>
            </a:extLst>
          </p:cNvPr>
          <p:cNvSpPr>
            <a:spLocks noGrp="1"/>
          </p:cNvSpPr>
          <p:nvPr>
            <p:ph type="title"/>
          </p:nvPr>
        </p:nvSpPr>
        <p:spPr/>
        <p:txBody>
          <a:bodyPr/>
          <a:lstStyle/>
          <a:p>
            <a:r>
              <a:rPr lang="en-US" dirty="0"/>
              <a:t>Training on a collection of “domains” </a:t>
            </a:r>
          </a:p>
        </p:txBody>
      </p:sp>
      <p:sp>
        <p:nvSpPr>
          <p:cNvPr id="4" name="Slide Number Placeholder 3">
            <a:extLst>
              <a:ext uri="{FF2B5EF4-FFF2-40B4-BE49-F238E27FC236}">
                <a16:creationId xmlns:a16="http://schemas.microsoft.com/office/drawing/2014/main" id="{668F54FC-884C-E82A-4133-352812F1998A}"/>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a:p>
        </p:txBody>
      </p:sp>
      <p:sp>
        <p:nvSpPr>
          <p:cNvPr id="5" name="TextBox 4">
            <a:extLst>
              <a:ext uri="{FF2B5EF4-FFF2-40B4-BE49-F238E27FC236}">
                <a16:creationId xmlns:a16="http://schemas.microsoft.com/office/drawing/2014/main" id="{710AD97A-5B90-92AE-11AD-6465D546F847}"/>
              </a:ext>
            </a:extLst>
          </p:cNvPr>
          <p:cNvSpPr txBox="1"/>
          <p:nvPr/>
        </p:nvSpPr>
        <p:spPr>
          <a:xfrm>
            <a:off x="1842811" y="3374350"/>
            <a:ext cx="2829911" cy="923330"/>
          </a:xfrm>
          <a:prstGeom prst="rect">
            <a:avLst/>
          </a:prstGeom>
          <a:noFill/>
        </p:spPr>
        <p:txBody>
          <a:bodyPr wrap="square">
            <a:spAutoFit/>
          </a:bodyPr>
          <a:lstStyle/>
          <a:p>
            <a:pPr algn="ctr"/>
            <a:r>
              <a:rPr lang="en-US" dirty="0">
                <a:latin typeface="Avenir Book" panose="02000503020000020003" pitchFamily="2" charset="0"/>
              </a:rPr>
              <a:t>Tokens of pretraining</a:t>
            </a:r>
            <a:br>
              <a:rPr lang="en-US" dirty="0">
                <a:latin typeface="Avenir Book" panose="02000503020000020003" pitchFamily="2" charset="0"/>
              </a:rPr>
            </a:br>
            <a:r>
              <a:rPr lang="en-US" dirty="0">
                <a:latin typeface="Avenir Book" panose="02000503020000020003" pitchFamily="2" charset="0"/>
              </a:rPr>
              <a:t>data by language in mC4 </a:t>
            </a:r>
            <a:br>
              <a:rPr lang="en-US" dirty="0">
                <a:latin typeface="Avenir Book" panose="02000503020000020003" pitchFamily="2" charset="0"/>
              </a:rPr>
            </a:br>
            <a:r>
              <a:rPr lang="en-US" dirty="0">
                <a:latin typeface="Avenir Book" panose="02000503020000020003" pitchFamily="2" charset="0"/>
              </a:rPr>
              <a:t>(Xue+ 2024)</a:t>
            </a:r>
          </a:p>
        </p:txBody>
      </p:sp>
      <p:sp>
        <p:nvSpPr>
          <p:cNvPr id="9" name="TextBox 8">
            <a:extLst>
              <a:ext uri="{FF2B5EF4-FFF2-40B4-BE49-F238E27FC236}">
                <a16:creationId xmlns:a16="http://schemas.microsoft.com/office/drawing/2014/main" id="{EA6898F2-6E19-B263-159B-A956154831EE}"/>
              </a:ext>
            </a:extLst>
          </p:cNvPr>
          <p:cNvSpPr txBox="1"/>
          <p:nvPr/>
        </p:nvSpPr>
        <p:spPr>
          <a:xfrm>
            <a:off x="9949342" y="2531964"/>
            <a:ext cx="1054078" cy="369332"/>
          </a:xfrm>
          <a:prstGeom prst="rect">
            <a:avLst/>
          </a:prstGeom>
          <a:noFill/>
        </p:spPr>
        <p:txBody>
          <a:bodyPr wrap="square">
            <a:spAutoFit/>
          </a:bodyPr>
          <a:lstStyle/>
          <a:p>
            <a:pPr algn="ctr"/>
            <a:r>
              <a:rPr lang="en-US" dirty="0">
                <a:solidFill>
                  <a:srgbClr val="C00000"/>
                </a:solidFill>
                <a:latin typeface="Avenir Book" panose="02000503020000020003" pitchFamily="2" charset="0"/>
              </a:rPr>
              <a:t>Swahili </a:t>
            </a:r>
          </a:p>
        </p:txBody>
      </p:sp>
      <p:sp>
        <p:nvSpPr>
          <p:cNvPr id="10" name="Oval 9">
            <a:extLst>
              <a:ext uri="{FF2B5EF4-FFF2-40B4-BE49-F238E27FC236}">
                <a16:creationId xmlns:a16="http://schemas.microsoft.com/office/drawing/2014/main" id="{F385F707-BA21-BD91-DEC8-DC148D7011C9}"/>
              </a:ext>
            </a:extLst>
          </p:cNvPr>
          <p:cNvSpPr/>
          <p:nvPr/>
        </p:nvSpPr>
        <p:spPr>
          <a:xfrm>
            <a:off x="5921432" y="1908334"/>
            <a:ext cx="3942658" cy="387477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English</a:t>
            </a:r>
          </a:p>
        </p:txBody>
      </p:sp>
      <p:sp>
        <p:nvSpPr>
          <p:cNvPr id="11" name="Oval 10">
            <a:extLst>
              <a:ext uri="{FF2B5EF4-FFF2-40B4-BE49-F238E27FC236}">
                <a16:creationId xmlns:a16="http://schemas.microsoft.com/office/drawing/2014/main" id="{AEA8EB31-30F0-34E6-0DA6-A375AC23BBD7}"/>
              </a:ext>
            </a:extLst>
          </p:cNvPr>
          <p:cNvSpPr/>
          <p:nvPr/>
        </p:nvSpPr>
        <p:spPr>
          <a:xfrm>
            <a:off x="9944100" y="3385910"/>
            <a:ext cx="914400" cy="91177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Italian</a:t>
            </a:r>
          </a:p>
        </p:txBody>
      </p:sp>
      <p:sp>
        <p:nvSpPr>
          <p:cNvPr id="12" name="Oval 11">
            <a:extLst>
              <a:ext uri="{FF2B5EF4-FFF2-40B4-BE49-F238E27FC236}">
                <a16:creationId xmlns:a16="http://schemas.microsoft.com/office/drawing/2014/main" id="{5A9BCFE3-A477-7A1B-7F35-39F247D9CD99}"/>
              </a:ext>
            </a:extLst>
          </p:cNvPr>
          <p:cNvSpPr/>
          <p:nvPr/>
        </p:nvSpPr>
        <p:spPr>
          <a:xfrm>
            <a:off x="9773039" y="4415127"/>
            <a:ext cx="595753" cy="54738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Chinese</a:t>
            </a:r>
          </a:p>
        </p:txBody>
      </p:sp>
      <p:sp>
        <p:nvSpPr>
          <p:cNvPr id="13" name="Oval 12">
            <a:extLst>
              <a:ext uri="{FF2B5EF4-FFF2-40B4-BE49-F238E27FC236}">
                <a16:creationId xmlns:a16="http://schemas.microsoft.com/office/drawing/2014/main" id="{5A062B3D-5419-AD53-F28C-6E205CC9626A}"/>
              </a:ext>
            </a:extLst>
          </p:cNvPr>
          <p:cNvSpPr/>
          <p:nvPr/>
        </p:nvSpPr>
        <p:spPr>
          <a:xfrm flipH="1">
            <a:off x="9921240" y="327264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458F123-2097-BAEC-1790-81713F8B572A}"/>
              </a:ext>
            </a:extLst>
          </p:cNvPr>
          <p:cNvCxnSpPr/>
          <p:nvPr/>
        </p:nvCxnSpPr>
        <p:spPr>
          <a:xfrm flipH="1">
            <a:off x="10041622" y="2860646"/>
            <a:ext cx="327170" cy="3355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24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567E3-1805-9115-2498-C6190DBA9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FE12-B7D2-54EA-AE29-355935964CBD}"/>
              </a:ext>
            </a:extLst>
          </p:cNvPr>
          <p:cNvSpPr>
            <a:spLocks noGrp="1"/>
          </p:cNvSpPr>
          <p:nvPr>
            <p:ph type="title"/>
          </p:nvPr>
        </p:nvSpPr>
        <p:spPr/>
        <p:txBody>
          <a:bodyPr/>
          <a:lstStyle/>
          <a:p>
            <a:r>
              <a:rPr lang="en-US" dirty="0"/>
              <a:t>Our understanding of data remains limited</a:t>
            </a:r>
          </a:p>
        </p:txBody>
      </p:sp>
      <p:sp>
        <p:nvSpPr>
          <p:cNvPr id="3" name="Content Placeholder 2">
            <a:extLst>
              <a:ext uri="{FF2B5EF4-FFF2-40B4-BE49-F238E27FC236}">
                <a16:creationId xmlns:a16="http://schemas.microsoft.com/office/drawing/2014/main" id="{C255DF22-29EA-2EEE-9B2F-2332087D02F4}"/>
              </a:ext>
            </a:extLst>
          </p:cNvPr>
          <p:cNvSpPr>
            <a:spLocks noGrp="1"/>
          </p:cNvSpPr>
          <p:nvPr>
            <p:ph idx="1"/>
          </p:nvPr>
        </p:nvSpPr>
        <p:spPr/>
        <p:txBody>
          <a:bodyPr/>
          <a:lstStyle/>
          <a:p>
            <a:r>
              <a:rPr lang="en-US" dirty="0"/>
              <a:t>The recent progress (e.g., Llama2 to Llama3) seems to be mostly due to better data engineering (better data filtering). </a:t>
            </a:r>
          </a:p>
        </p:txBody>
      </p:sp>
      <p:sp>
        <p:nvSpPr>
          <p:cNvPr id="4" name="Slide Number Placeholder 3">
            <a:extLst>
              <a:ext uri="{FF2B5EF4-FFF2-40B4-BE49-F238E27FC236}">
                <a16:creationId xmlns:a16="http://schemas.microsoft.com/office/drawing/2014/main" id="{2AEEC8B3-6E12-9983-8C1B-861C2578E169}"/>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a:p>
        </p:txBody>
      </p:sp>
      <p:sp>
        <p:nvSpPr>
          <p:cNvPr id="5" name="Rounded Rectangle 4">
            <a:extLst>
              <a:ext uri="{FF2B5EF4-FFF2-40B4-BE49-F238E27FC236}">
                <a16:creationId xmlns:a16="http://schemas.microsoft.com/office/drawing/2014/main" id="{A653B221-24E2-A9EF-E34C-651E1D53AB54}"/>
              </a:ext>
            </a:extLst>
          </p:cNvPr>
          <p:cNvSpPr/>
          <p:nvPr/>
        </p:nvSpPr>
        <p:spPr>
          <a:xfrm>
            <a:off x="1124498" y="5167922"/>
            <a:ext cx="10122622" cy="1143025"/>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Book" panose="02000503020000020003" pitchFamily="2" charset="0"/>
              </a:rPr>
              <a:t>There are various nuances about data that are not explained any ”laws” and remain poorly understood.</a:t>
            </a:r>
          </a:p>
        </p:txBody>
      </p:sp>
      <p:pic>
        <p:nvPicPr>
          <p:cNvPr id="7" name="Picture 6" descr="A black text on a white background&#10;&#10;Description automatically generated">
            <a:extLst>
              <a:ext uri="{FF2B5EF4-FFF2-40B4-BE49-F238E27FC236}">
                <a16:creationId xmlns:a16="http://schemas.microsoft.com/office/drawing/2014/main" id="{080154EF-99A6-4B5F-F194-C492942CF466}"/>
              </a:ext>
            </a:extLst>
          </p:cNvPr>
          <p:cNvPicPr>
            <a:picLocks noChangeAspect="1"/>
          </p:cNvPicPr>
          <p:nvPr/>
        </p:nvPicPr>
        <p:blipFill>
          <a:blip r:embed="rId3"/>
          <a:stretch>
            <a:fillRect/>
          </a:stretch>
        </p:blipFill>
        <p:spPr>
          <a:xfrm>
            <a:off x="7920643" y="2833463"/>
            <a:ext cx="3735441" cy="1006475"/>
          </a:xfrm>
          <a:prstGeom prst="rect">
            <a:avLst/>
          </a:prstGeom>
        </p:spPr>
      </p:pic>
    </p:spTree>
    <p:extLst>
      <p:ext uri="{BB962C8B-B14F-4D97-AF65-F5344CB8AC3E}">
        <p14:creationId xmlns:p14="http://schemas.microsoft.com/office/powerpoint/2010/main" val="20136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A3FB7-2BA5-0BCD-CA6F-6F80CF4C8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63531-635F-3A2A-3393-1E42A06051EC}"/>
              </a:ext>
            </a:extLst>
          </p:cNvPr>
          <p:cNvSpPr>
            <a:spLocks noGrp="1"/>
          </p:cNvSpPr>
          <p:nvPr>
            <p:ph type="title"/>
          </p:nvPr>
        </p:nvSpPr>
        <p:spPr>
          <a:xfrm>
            <a:off x="0" y="379413"/>
            <a:ext cx="12030075" cy="1006475"/>
          </a:xfrm>
        </p:spPr>
        <p:txBody>
          <a:bodyPr/>
          <a:lstStyle/>
          <a:p>
            <a:r>
              <a:rPr lang="en-US" dirty="0"/>
              <a:t>How should we [pre-]train on imbalanced data?</a:t>
            </a:r>
          </a:p>
        </p:txBody>
      </p:sp>
      <p:sp>
        <p:nvSpPr>
          <p:cNvPr id="3" name="Content Placeholder 2">
            <a:extLst>
              <a:ext uri="{FF2B5EF4-FFF2-40B4-BE49-F238E27FC236}">
                <a16:creationId xmlns:a16="http://schemas.microsoft.com/office/drawing/2014/main" id="{540AE43C-AAEB-E64D-EC6D-7625317D91CA}"/>
              </a:ext>
            </a:extLst>
          </p:cNvPr>
          <p:cNvSpPr>
            <a:spLocks noGrp="1"/>
          </p:cNvSpPr>
          <p:nvPr>
            <p:ph idx="1"/>
          </p:nvPr>
        </p:nvSpPr>
        <p:spPr/>
        <p:txBody>
          <a:bodyPr/>
          <a:lstStyle/>
          <a:p>
            <a:r>
              <a:rPr lang="en-US" dirty="0"/>
              <a:t>We need to strike a good balance between </a:t>
            </a:r>
          </a:p>
          <a:p>
            <a:pPr lvl="1"/>
            <a:r>
              <a:rPr lang="en-US" dirty="0"/>
              <a:t>High-temperature (faster convergence)</a:t>
            </a:r>
          </a:p>
          <a:p>
            <a:pPr lvl="1"/>
            <a:r>
              <a:rPr lang="en-US" dirty="0"/>
              <a:t>Low-temperature (avoid overfitting) </a:t>
            </a:r>
          </a:p>
        </p:txBody>
      </p:sp>
      <p:sp>
        <p:nvSpPr>
          <p:cNvPr id="4" name="Slide Number Placeholder 3">
            <a:extLst>
              <a:ext uri="{FF2B5EF4-FFF2-40B4-BE49-F238E27FC236}">
                <a16:creationId xmlns:a16="http://schemas.microsoft.com/office/drawing/2014/main" id="{08A01527-9704-B5D7-A748-698CF65C03E4}"/>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a:p>
        </p:txBody>
      </p:sp>
      <p:sp>
        <p:nvSpPr>
          <p:cNvPr id="5" name="Rounded Rectangle 4">
            <a:extLst>
              <a:ext uri="{FF2B5EF4-FFF2-40B4-BE49-F238E27FC236}">
                <a16:creationId xmlns:a16="http://schemas.microsoft.com/office/drawing/2014/main" id="{01C3DFE1-9CDC-F4B2-66A8-44E7F24D5780}"/>
              </a:ext>
            </a:extLst>
          </p:cNvPr>
          <p:cNvSpPr/>
          <p:nvPr/>
        </p:nvSpPr>
        <p:spPr>
          <a:xfrm>
            <a:off x="2682325" y="3685249"/>
            <a:ext cx="7071275" cy="1911104"/>
          </a:xfrm>
          <a:custGeom>
            <a:avLst/>
            <a:gdLst>
              <a:gd name="connsiteX0" fmla="*/ 0 w 7071275"/>
              <a:gd name="connsiteY0" fmla="*/ 318524 h 1911104"/>
              <a:gd name="connsiteX1" fmla="*/ 318524 w 7071275"/>
              <a:gd name="connsiteY1" fmla="*/ 0 h 1911104"/>
              <a:gd name="connsiteX2" fmla="*/ 774769 w 7071275"/>
              <a:gd name="connsiteY2" fmla="*/ 0 h 1911104"/>
              <a:gd name="connsiteX3" fmla="*/ 1166672 w 7071275"/>
              <a:gd name="connsiteY3" fmla="*/ 0 h 1911104"/>
              <a:gd name="connsiteX4" fmla="*/ 1622917 w 7071275"/>
              <a:gd name="connsiteY4" fmla="*/ 0 h 1911104"/>
              <a:gd name="connsiteX5" fmla="*/ 2143505 w 7071275"/>
              <a:gd name="connsiteY5" fmla="*/ 0 h 1911104"/>
              <a:gd name="connsiteX6" fmla="*/ 2728434 w 7071275"/>
              <a:gd name="connsiteY6" fmla="*/ 0 h 1911104"/>
              <a:gd name="connsiteX7" fmla="*/ 3184680 w 7071275"/>
              <a:gd name="connsiteY7" fmla="*/ 0 h 1911104"/>
              <a:gd name="connsiteX8" fmla="*/ 3898294 w 7071275"/>
              <a:gd name="connsiteY8" fmla="*/ 0 h 1911104"/>
              <a:gd name="connsiteX9" fmla="*/ 4483224 w 7071275"/>
              <a:gd name="connsiteY9" fmla="*/ 0 h 1911104"/>
              <a:gd name="connsiteX10" fmla="*/ 5196838 w 7071275"/>
              <a:gd name="connsiteY10" fmla="*/ 0 h 1911104"/>
              <a:gd name="connsiteX11" fmla="*/ 5846110 w 7071275"/>
              <a:gd name="connsiteY11" fmla="*/ 0 h 1911104"/>
              <a:gd name="connsiteX12" fmla="*/ 6752751 w 7071275"/>
              <a:gd name="connsiteY12" fmla="*/ 0 h 1911104"/>
              <a:gd name="connsiteX13" fmla="*/ 7071275 w 7071275"/>
              <a:gd name="connsiteY13" fmla="*/ 318524 h 1911104"/>
              <a:gd name="connsiteX14" fmla="*/ 7071275 w 7071275"/>
              <a:gd name="connsiteY14" fmla="*/ 730469 h 1911104"/>
              <a:gd name="connsiteX15" fmla="*/ 7071275 w 7071275"/>
              <a:gd name="connsiteY15" fmla="*/ 1116932 h 1911104"/>
              <a:gd name="connsiteX16" fmla="*/ 7071275 w 7071275"/>
              <a:gd name="connsiteY16" fmla="*/ 1592580 h 1911104"/>
              <a:gd name="connsiteX17" fmla="*/ 6752751 w 7071275"/>
              <a:gd name="connsiteY17" fmla="*/ 1911104 h 1911104"/>
              <a:gd name="connsiteX18" fmla="*/ 6039137 w 7071275"/>
              <a:gd name="connsiteY18" fmla="*/ 1911104 h 1911104"/>
              <a:gd name="connsiteX19" fmla="*/ 5582892 w 7071275"/>
              <a:gd name="connsiteY19" fmla="*/ 1911104 h 1911104"/>
              <a:gd name="connsiteX20" fmla="*/ 4997962 w 7071275"/>
              <a:gd name="connsiteY20" fmla="*/ 1911104 h 1911104"/>
              <a:gd name="connsiteX21" fmla="*/ 4348690 w 7071275"/>
              <a:gd name="connsiteY21" fmla="*/ 1911104 h 1911104"/>
              <a:gd name="connsiteX22" fmla="*/ 3635076 w 7071275"/>
              <a:gd name="connsiteY22" fmla="*/ 1911104 h 1911104"/>
              <a:gd name="connsiteX23" fmla="*/ 2985804 w 7071275"/>
              <a:gd name="connsiteY23" fmla="*/ 1911104 h 1911104"/>
              <a:gd name="connsiteX24" fmla="*/ 2272189 w 7071275"/>
              <a:gd name="connsiteY24" fmla="*/ 1911104 h 1911104"/>
              <a:gd name="connsiteX25" fmla="*/ 1622917 w 7071275"/>
              <a:gd name="connsiteY25" fmla="*/ 1911104 h 1911104"/>
              <a:gd name="connsiteX26" fmla="*/ 1166672 w 7071275"/>
              <a:gd name="connsiteY26" fmla="*/ 1911104 h 1911104"/>
              <a:gd name="connsiteX27" fmla="*/ 318524 w 7071275"/>
              <a:gd name="connsiteY27" fmla="*/ 1911104 h 1911104"/>
              <a:gd name="connsiteX28" fmla="*/ 0 w 7071275"/>
              <a:gd name="connsiteY28" fmla="*/ 1592580 h 1911104"/>
              <a:gd name="connsiteX29" fmla="*/ 0 w 7071275"/>
              <a:gd name="connsiteY29" fmla="*/ 1155154 h 1911104"/>
              <a:gd name="connsiteX30" fmla="*/ 0 w 7071275"/>
              <a:gd name="connsiteY30" fmla="*/ 755950 h 1911104"/>
              <a:gd name="connsiteX31" fmla="*/ 0 w 7071275"/>
              <a:gd name="connsiteY31" fmla="*/ 318524 h 191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71275" h="1911104" fill="none" extrusionOk="0">
                <a:moveTo>
                  <a:pt x="0" y="318524"/>
                </a:moveTo>
                <a:cubicBezTo>
                  <a:pt x="5874" y="116971"/>
                  <a:pt x="130661" y="-385"/>
                  <a:pt x="318524" y="0"/>
                </a:cubicBezTo>
                <a:cubicBezTo>
                  <a:pt x="522037" y="-47095"/>
                  <a:pt x="637968" y="34835"/>
                  <a:pt x="774769" y="0"/>
                </a:cubicBezTo>
                <a:cubicBezTo>
                  <a:pt x="911570" y="-34835"/>
                  <a:pt x="1051909" y="43449"/>
                  <a:pt x="1166672" y="0"/>
                </a:cubicBezTo>
                <a:cubicBezTo>
                  <a:pt x="1281435" y="-43449"/>
                  <a:pt x="1449773" y="48884"/>
                  <a:pt x="1622917" y="0"/>
                </a:cubicBezTo>
                <a:cubicBezTo>
                  <a:pt x="1796062" y="-48884"/>
                  <a:pt x="1967769" y="45177"/>
                  <a:pt x="2143505" y="0"/>
                </a:cubicBezTo>
                <a:cubicBezTo>
                  <a:pt x="2319241" y="-45177"/>
                  <a:pt x="2569017" y="50129"/>
                  <a:pt x="2728434" y="0"/>
                </a:cubicBezTo>
                <a:cubicBezTo>
                  <a:pt x="2887851" y="-50129"/>
                  <a:pt x="3052572" y="47416"/>
                  <a:pt x="3184680" y="0"/>
                </a:cubicBezTo>
                <a:cubicBezTo>
                  <a:pt x="3316788" y="-47416"/>
                  <a:pt x="3555331" y="22964"/>
                  <a:pt x="3898294" y="0"/>
                </a:cubicBezTo>
                <a:cubicBezTo>
                  <a:pt x="4241257" y="-22964"/>
                  <a:pt x="4329092" y="51945"/>
                  <a:pt x="4483224" y="0"/>
                </a:cubicBezTo>
                <a:cubicBezTo>
                  <a:pt x="4637356" y="-51945"/>
                  <a:pt x="4860119" y="72182"/>
                  <a:pt x="5196838" y="0"/>
                </a:cubicBezTo>
                <a:cubicBezTo>
                  <a:pt x="5533557" y="-72182"/>
                  <a:pt x="5702177" y="64131"/>
                  <a:pt x="5846110" y="0"/>
                </a:cubicBezTo>
                <a:cubicBezTo>
                  <a:pt x="5990043" y="-64131"/>
                  <a:pt x="6418335" y="17614"/>
                  <a:pt x="6752751" y="0"/>
                </a:cubicBezTo>
                <a:cubicBezTo>
                  <a:pt x="6965969" y="6395"/>
                  <a:pt x="7028969" y="158087"/>
                  <a:pt x="7071275" y="318524"/>
                </a:cubicBezTo>
                <a:cubicBezTo>
                  <a:pt x="7108515" y="443338"/>
                  <a:pt x="7045920" y="580699"/>
                  <a:pt x="7071275" y="730469"/>
                </a:cubicBezTo>
                <a:cubicBezTo>
                  <a:pt x="7096630" y="880239"/>
                  <a:pt x="7063412" y="942792"/>
                  <a:pt x="7071275" y="1116932"/>
                </a:cubicBezTo>
                <a:cubicBezTo>
                  <a:pt x="7079138" y="1291072"/>
                  <a:pt x="7059148" y="1447911"/>
                  <a:pt x="7071275" y="1592580"/>
                </a:cubicBezTo>
                <a:cubicBezTo>
                  <a:pt x="7077839" y="1745441"/>
                  <a:pt x="6905748" y="1870366"/>
                  <a:pt x="6752751" y="1911104"/>
                </a:cubicBezTo>
                <a:cubicBezTo>
                  <a:pt x="6576943" y="1976082"/>
                  <a:pt x="6191063" y="1883930"/>
                  <a:pt x="6039137" y="1911104"/>
                </a:cubicBezTo>
                <a:cubicBezTo>
                  <a:pt x="5887211" y="1938278"/>
                  <a:pt x="5780028" y="1876893"/>
                  <a:pt x="5582892" y="1911104"/>
                </a:cubicBezTo>
                <a:cubicBezTo>
                  <a:pt x="5385756" y="1945315"/>
                  <a:pt x="5272960" y="1868811"/>
                  <a:pt x="4997962" y="1911104"/>
                </a:cubicBezTo>
                <a:cubicBezTo>
                  <a:pt x="4722964" y="1953397"/>
                  <a:pt x="4663433" y="1907754"/>
                  <a:pt x="4348690" y="1911104"/>
                </a:cubicBezTo>
                <a:cubicBezTo>
                  <a:pt x="4033947" y="1914454"/>
                  <a:pt x="3867832" y="1850864"/>
                  <a:pt x="3635076" y="1911104"/>
                </a:cubicBezTo>
                <a:cubicBezTo>
                  <a:pt x="3402320" y="1971344"/>
                  <a:pt x="3226406" y="1846528"/>
                  <a:pt x="2985804" y="1911104"/>
                </a:cubicBezTo>
                <a:cubicBezTo>
                  <a:pt x="2745202" y="1975680"/>
                  <a:pt x="2558876" y="1864378"/>
                  <a:pt x="2272189" y="1911104"/>
                </a:cubicBezTo>
                <a:cubicBezTo>
                  <a:pt x="1985503" y="1957830"/>
                  <a:pt x="1875400" y="1872142"/>
                  <a:pt x="1622917" y="1911104"/>
                </a:cubicBezTo>
                <a:cubicBezTo>
                  <a:pt x="1370434" y="1950066"/>
                  <a:pt x="1301843" y="1906625"/>
                  <a:pt x="1166672" y="1911104"/>
                </a:cubicBezTo>
                <a:cubicBezTo>
                  <a:pt x="1031501" y="1915583"/>
                  <a:pt x="714455" y="1848007"/>
                  <a:pt x="318524" y="1911104"/>
                </a:cubicBezTo>
                <a:cubicBezTo>
                  <a:pt x="147980" y="1911932"/>
                  <a:pt x="13649" y="1789436"/>
                  <a:pt x="0" y="1592580"/>
                </a:cubicBezTo>
                <a:cubicBezTo>
                  <a:pt x="-43042" y="1403382"/>
                  <a:pt x="6472" y="1264262"/>
                  <a:pt x="0" y="1155154"/>
                </a:cubicBezTo>
                <a:cubicBezTo>
                  <a:pt x="-6472" y="1046046"/>
                  <a:pt x="3840" y="855588"/>
                  <a:pt x="0" y="755950"/>
                </a:cubicBezTo>
                <a:cubicBezTo>
                  <a:pt x="-3840" y="656312"/>
                  <a:pt x="13981" y="473959"/>
                  <a:pt x="0" y="318524"/>
                </a:cubicBezTo>
                <a:close/>
              </a:path>
              <a:path w="7071275" h="1911104" stroke="0" extrusionOk="0">
                <a:moveTo>
                  <a:pt x="0" y="318524"/>
                </a:moveTo>
                <a:cubicBezTo>
                  <a:pt x="-39464" y="118266"/>
                  <a:pt x="98168" y="16679"/>
                  <a:pt x="318524" y="0"/>
                </a:cubicBezTo>
                <a:cubicBezTo>
                  <a:pt x="642532" y="-37782"/>
                  <a:pt x="747875" y="25080"/>
                  <a:pt x="1032138" y="0"/>
                </a:cubicBezTo>
                <a:cubicBezTo>
                  <a:pt x="1316401" y="-25080"/>
                  <a:pt x="1424709" y="54232"/>
                  <a:pt x="1552726" y="0"/>
                </a:cubicBezTo>
                <a:cubicBezTo>
                  <a:pt x="1680743" y="-54232"/>
                  <a:pt x="1794451" y="25836"/>
                  <a:pt x="2008971" y="0"/>
                </a:cubicBezTo>
                <a:cubicBezTo>
                  <a:pt x="2223492" y="-25836"/>
                  <a:pt x="2338544" y="59"/>
                  <a:pt x="2658243" y="0"/>
                </a:cubicBezTo>
                <a:cubicBezTo>
                  <a:pt x="2977942" y="-59"/>
                  <a:pt x="2933988" y="10212"/>
                  <a:pt x="3178830" y="0"/>
                </a:cubicBezTo>
                <a:cubicBezTo>
                  <a:pt x="3423672" y="-10212"/>
                  <a:pt x="3599427" y="56016"/>
                  <a:pt x="3892445" y="0"/>
                </a:cubicBezTo>
                <a:cubicBezTo>
                  <a:pt x="4185464" y="-56016"/>
                  <a:pt x="4168935" y="45829"/>
                  <a:pt x="4348690" y="0"/>
                </a:cubicBezTo>
                <a:cubicBezTo>
                  <a:pt x="4528446" y="-45829"/>
                  <a:pt x="4866116" y="47416"/>
                  <a:pt x="5062304" y="0"/>
                </a:cubicBezTo>
                <a:cubicBezTo>
                  <a:pt x="5258492" y="-47416"/>
                  <a:pt x="5359981" y="1664"/>
                  <a:pt x="5454207" y="0"/>
                </a:cubicBezTo>
                <a:cubicBezTo>
                  <a:pt x="5548433" y="-1664"/>
                  <a:pt x="5813261" y="50557"/>
                  <a:pt x="6039137" y="0"/>
                </a:cubicBezTo>
                <a:cubicBezTo>
                  <a:pt x="6265013" y="-50557"/>
                  <a:pt x="6604652" y="50686"/>
                  <a:pt x="6752751" y="0"/>
                </a:cubicBezTo>
                <a:cubicBezTo>
                  <a:pt x="6952780" y="-23828"/>
                  <a:pt x="7087662" y="132042"/>
                  <a:pt x="7071275" y="318524"/>
                </a:cubicBezTo>
                <a:cubicBezTo>
                  <a:pt x="7085371" y="462866"/>
                  <a:pt x="7033141" y="590263"/>
                  <a:pt x="7071275" y="743209"/>
                </a:cubicBezTo>
                <a:cubicBezTo>
                  <a:pt x="7109409" y="896155"/>
                  <a:pt x="7059496" y="1049222"/>
                  <a:pt x="7071275" y="1142414"/>
                </a:cubicBezTo>
                <a:cubicBezTo>
                  <a:pt x="7083054" y="1235607"/>
                  <a:pt x="7068784" y="1384010"/>
                  <a:pt x="7071275" y="1592580"/>
                </a:cubicBezTo>
                <a:cubicBezTo>
                  <a:pt x="7064781" y="1755259"/>
                  <a:pt x="6929777" y="1896086"/>
                  <a:pt x="6752751" y="1911104"/>
                </a:cubicBezTo>
                <a:cubicBezTo>
                  <a:pt x="6469017" y="1925795"/>
                  <a:pt x="6242973" y="1837812"/>
                  <a:pt x="6103479" y="1911104"/>
                </a:cubicBezTo>
                <a:cubicBezTo>
                  <a:pt x="5963985" y="1984396"/>
                  <a:pt x="5748803" y="1885133"/>
                  <a:pt x="5647234" y="1911104"/>
                </a:cubicBezTo>
                <a:cubicBezTo>
                  <a:pt x="5545666" y="1937075"/>
                  <a:pt x="5192038" y="1844710"/>
                  <a:pt x="4933620" y="1911104"/>
                </a:cubicBezTo>
                <a:cubicBezTo>
                  <a:pt x="4675202" y="1977498"/>
                  <a:pt x="4556443" y="1884427"/>
                  <a:pt x="4348690" y="1911104"/>
                </a:cubicBezTo>
                <a:cubicBezTo>
                  <a:pt x="4140937" y="1937781"/>
                  <a:pt x="4063459" y="1864329"/>
                  <a:pt x="3892445" y="1911104"/>
                </a:cubicBezTo>
                <a:cubicBezTo>
                  <a:pt x="3721431" y="1957879"/>
                  <a:pt x="3594936" y="1891802"/>
                  <a:pt x="3307515" y="1911104"/>
                </a:cubicBezTo>
                <a:cubicBezTo>
                  <a:pt x="3020094" y="1930406"/>
                  <a:pt x="3075572" y="1907267"/>
                  <a:pt x="2915612" y="1911104"/>
                </a:cubicBezTo>
                <a:cubicBezTo>
                  <a:pt x="2755652" y="1914941"/>
                  <a:pt x="2710904" y="1907059"/>
                  <a:pt x="2523709" y="1911104"/>
                </a:cubicBezTo>
                <a:cubicBezTo>
                  <a:pt x="2336514" y="1915149"/>
                  <a:pt x="2070397" y="1859596"/>
                  <a:pt x="1938779" y="1911104"/>
                </a:cubicBezTo>
                <a:cubicBezTo>
                  <a:pt x="1807161" y="1962612"/>
                  <a:pt x="1708697" y="1869553"/>
                  <a:pt x="1482534" y="1911104"/>
                </a:cubicBezTo>
                <a:cubicBezTo>
                  <a:pt x="1256371" y="1952655"/>
                  <a:pt x="1130827" y="1834561"/>
                  <a:pt x="833262" y="1911104"/>
                </a:cubicBezTo>
                <a:cubicBezTo>
                  <a:pt x="535697" y="1987647"/>
                  <a:pt x="443633" y="1897330"/>
                  <a:pt x="318524" y="1911104"/>
                </a:cubicBezTo>
                <a:cubicBezTo>
                  <a:pt x="138209" y="1924819"/>
                  <a:pt x="-3843" y="1756395"/>
                  <a:pt x="0" y="1592580"/>
                </a:cubicBezTo>
                <a:cubicBezTo>
                  <a:pt x="-23816" y="1477265"/>
                  <a:pt x="44691" y="1266694"/>
                  <a:pt x="0" y="1167895"/>
                </a:cubicBezTo>
                <a:cubicBezTo>
                  <a:pt x="-44691" y="1069097"/>
                  <a:pt x="36419" y="883309"/>
                  <a:pt x="0" y="768690"/>
                </a:cubicBezTo>
                <a:cubicBezTo>
                  <a:pt x="-36419" y="654072"/>
                  <a:pt x="8281" y="533049"/>
                  <a:pt x="0" y="318524"/>
                </a:cubicBezTo>
                <a:close/>
              </a:path>
            </a:pathLst>
          </a:custGeom>
          <a:solidFill>
            <a:schemeClr val="bg1"/>
          </a:solidFill>
          <a:ln w="57150">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2">
                    <a:lumMod val="10000"/>
                  </a:schemeClr>
                </a:solidFill>
                <a:latin typeface="Avenir Book" panose="02000503020000020003" pitchFamily="2" charset="0"/>
              </a:rPr>
              <a:t>Train with Temperature Sampling </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Start with a high-temperature</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Over the course of training</a:t>
            </a:r>
          </a:p>
        </p:txBody>
      </p:sp>
      <p:sp>
        <p:nvSpPr>
          <p:cNvPr id="6" name="TextBox 5">
            <a:extLst>
              <a:ext uri="{FF2B5EF4-FFF2-40B4-BE49-F238E27FC236}">
                <a16:creationId xmlns:a16="http://schemas.microsoft.com/office/drawing/2014/main" id="{6EE6EA3D-D904-E7B6-88E7-C58425C59D80}"/>
              </a:ext>
            </a:extLst>
          </p:cNvPr>
          <p:cNvSpPr txBox="1"/>
          <p:nvPr/>
        </p:nvSpPr>
        <p:spPr>
          <a:xfrm>
            <a:off x="4154406" y="3223055"/>
            <a:ext cx="4027991" cy="769441"/>
          </a:xfrm>
          <a:prstGeom prst="rect">
            <a:avLst/>
          </a:prstGeom>
          <a:solidFill>
            <a:schemeClr val="bg1"/>
          </a:solid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OOL</a:t>
            </a:r>
            <a:r>
              <a:rPr lang="en-US" sz="4400" dirty="0">
                <a:latin typeface="Times New Roman" panose="02020603050405020304" pitchFamily="18" charset="0"/>
                <a:cs typeface="Times New Roman" panose="02020603050405020304" pitchFamily="18" charset="0"/>
              </a:rPr>
              <a:t>D</a:t>
            </a:r>
            <a:r>
              <a:rPr lang="en-US" sz="3200" dirty="0">
                <a:latin typeface="Times New Roman" panose="02020603050405020304" pitchFamily="18" charset="0"/>
                <a:cs typeface="Times New Roman" panose="02020603050405020304" pitchFamily="18" charset="0"/>
              </a:rPr>
              <a:t>OWN ❄️</a:t>
            </a:r>
          </a:p>
        </p:txBody>
      </p:sp>
    </p:spTree>
    <p:extLst>
      <p:ext uri="{BB962C8B-B14F-4D97-AF65-F5344CB8AC3E}">
        <p14:creationId xmlns:p14="http://schemas.microsoft.com/office/powerpoint/2010/main" val="39715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6F42-396C-6A7F-64BE-DFE6F82DFD7E}"/>
              </a:ext>
            </a:extLst>
          </p:cNvPr>
          <p:cNvSpPr>
            <a:spLocks noGrp="1"/>
          </p:cNvSpPr>
          <p:nvPr>
            <p:ph type="title"/>
          </p:nvPr>
        </p:nvSpPr>
        <p:spPr/>
        <p:txBody>
          <a:bodyPr/>
          <a:lstStyle/>
          <a:p>
            <a:r>
              <a:rPr lang="en-US" dirty="0"/>
              <a:t>How fast/smoothly should we </a:t>
            </a:r>
            <a:r>
              <a:rPr lang="en-US" dirty="0" err="1"/>
              <a:t>CoolDown</a:t>
            </a:r>
            <a:r>
              <a:rPr lang="en-US" dirty="0"/>
              <a:t>? </a:t>
            </a:r>
          </a:p>
        </p:txBody>
      </p:sp>
      <p:sp>
        <p:nvSpPr>
          <p:cNvPr id="4" name="Slide Number Placeholder 3">
            <a:extLst>
              <a:ext uri="{FF2B5EF4-FFF2-40B4-BE49-F238E27FC236}">
                <a16:creationId xmlns:a16="http://schemas.microsoft.com/office/drawing/2014/main" id="{C99FEDC2-918B-6644-F71A-A57C28A86023}"/>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a:p>
        </p:txBody>
      </p:sp>
      <p:pic>
        <p:nvPicPr>
          <p:cNvPr id="10" name="Content Placeholder 9" descr="A table with numbers and text&#10;&#10;Description automatically generated">
            <a:extLst>
              <a:ext uri="{FF2B5EF4-FFF2-40B4-BE49-F238E27FC236}">
                <a16:creationId xmlns:a16="http://schemas.microsoft.com/office/drawing/2014/main" id="{308B7D11-1BC9-15D7-C54D-A46FF2E3CDDA}"/>
              </a:ext>
            </a:extLst>
          </p:cNvPr>
          <p:cNvPicPr>
            <a:picLocks noGrp="1" noChangeAspect="1"/>
          </p:cNvPicPr>
          <p:nvPr>
            <p:ph idx="1"/>
          </p:nvPr>
        </p:nvPicPr>
        <p:blipFill>
          <a:blip r:embed="rId2"/>
          <a:stretch>
            <a:fillRect/>
          </a:stretch>
        </p:blipFill>
        <p:spPr>
          <a:xfrm>
            <a:off x="5690187" y="2041665"/>
            <a:ext cx="5664951" cy="2223445"/>
          </a:xfrm>
        </p:spPr>
      </p:pic>
      <p:pic>
        <p:nvPicPr>
          <p:cNvPr id="8" name="Content Placeholder 5" descr="A graph with different colored lines&#10;&#10;Description automatically generated">
            <a:extLst>
              <a:ext uri="{FF2B5EF4-FFF2-40B4-BE49-F238E27FC236}">
                <a16:creationId xmlns:a16="http://schemas.microsoft.com/office/drawing/2014/main" id="{E1CF6EED-D0B5-F075-D654-399EBA85FF12}"/>
              </a:ext>
            </a:extLst>
          </p:cNvPr>
          <p:cNvPicPr>
            <a:picLocks noChangeAspect="1"/>
          </p:cNvPicPr>
          <p:nvPr/>
        </p:nvPicPr>
        <p:blipFill>
          <a:blip r:embed="rId3"/>
          <a:stretch>
            <a:fillRect/>
          </a:stretch>
        </p:blipFill>
        <p:spPr bwMode="auto">
          <a:xfrm>
            <a:off x="685804" y="1422966"/>
            <a:ext cx="4545685" cy="349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229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8E8A-BC1E-402B-87DF-384A4FEB76ED}"/>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7CB6906B-C57F-49C5-90A9-12D7E94A1852}"/>
              </a:ext>
            </a:extLst>
          </p:cNvPr>
          <p:cNvGraphicFramePr>
            <a:graphicFrameLocks noGrp="1"/>
          </p:cNvGraphicFramePr>
          <p:nvPr>
            <p:ph idx="1"/>
            <p:extLst>
              <p:ext uri="{D42A27DB-BD31-4B8C-83A1-F6EECF244321}">
                <p14:modId xmlns:p14="http://schemas.microsoft.com/office/powerpoint/2010/main" val="3442250183"/>
              </p:ext>
            </p:extLst>
          </p:nvPr>
        </p:nvGraphicFramePr>
        <p:xfrm>
          <a:off x="599090" y="1277993"/>
          <a:ext cx="11498315"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84E03F6-DFCA-B7B9-055B-C0EB78BC80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10" name="Rounded Rectangle 9">
            <a:extLst>
              <a:ext uri="{FF2B5EF4-FFF2-40B4-BE49-F238E27FC236}">
                <a16:creationId xmlns:a16="http://schemas.microsoft.com/office/drawing/2014/main" id="{5DC506C3-B8B2-8668-3749-A509D84EE2E5}"/>
              </a:ext>
            </a:extLst>
          </p:cNvPr>
          <p:cNvSpPr/>
          <p:nvPr/>
        </p:nvSpPr>
        <p:spPr>
          <a:xfrm>
            <a:off x="685804" y="4920887"/>
            <a:ext cx="11128032" cy="13519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venir Book" panose="02000503020000020003" pitchFamily="2" charset="0"/>
              </a:rPr>
              <a:t>CoolDown</a:t>
            </a:r>
            <a:r>
              <a:rPr lang="en-US" sz="3200" dirty="0">
                <a:solidFill>
                  <a:schemeClr val="tx1"/>
                </a:solidFill>
                <a:latin typeface="Avenir Book" panose="02000503020000020003" pitchFamily="2" charset="0"/>
              </a:rPr>
              <a:t> performs better than </a:t>
            </a:r>
            <a:br>
              <a:rPr lang="en-US" sz="3200" dirty="0">
                <a:solidFill>
                  <a:schemeClr val="tx1"/>
                </a:solidFill>
                <a:latin typeface="Avenir Book" panose="02000503020000020003" pitchFamily="2" charset="0"/>
              </a:rPr>
            </a:br>
            <a:r>
              <a:rPr lang="en-US" sz="3200" dirty="0">
                <a:solidFill>
                  <a:schemeClr val="tx1"/>
                </a:solidFill>
                <a:latin typeface="Avenir Book" panose="02000503020000020003" pitchFamily="2" charset="0"/>
              </a:rPr>
              <a:t>fixed-temperature (high or low) sampling.</a:t>
            </a:r>
          </a:p>
        </p:txBody>
      </p:sp>
      <p:sp>
        <p:nvSpPr>
          <p:cNvPr id="11" name="Slide Number Placeholder 10">
            <a:extLst>
              <a:ext uri="{FF2B5EF4-FFF2-40B4-BE49-F238E27FC236}">
                <a16:creationId xmlns:a16="http://schemas.microsoft.com/office/drawing/2014/main" id="{5E3DF0FC-C283-7698-7FB6-C28EAEB767B3}"/>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a:p>
        </p:txBody>
      </p:sp>
    </p:spTree>
    <p:extLst>
      <p:ext uri="{BB962C8B-B14F-4D97-AF65-F5344CB8AC3E}">
        <p14:creationId xmlns:p14="http://schemas.microsoft.com/office/powerpoint/2010/main" val="128058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8D0A2-8188-382A-CA28-6AEF781C1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E2978-6D4D-97F1-828E-D8EE97796432}"/>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1C2B7D14-CB40-0116-879F-88B2C2402298}"/>
              </a:ext>
            </a:extLst>
          </p:cNvPr>
          <p:cNvGraphicFramePr>
            <a:graphicFrameLocks noGrp="1"/>
          </p:cNvGraphicFramePr>
          <p:nvPr>
            <p:ph idx="1"/>
            <p:extLst>
              <p:ext uri="{D42A27DB-BD31-4B8C-83A1-F6EECF244321}">
                <p14:modId xmlns:p14="http://schemas.microsoft.com/office/powerpoint/2010/main" val="3791587229"/>
              </p:ext>
            </p:extLst>
          </p:nvPr>
        </p:nvGraphicFramePr>
        <p:xfrm>
          <a:off x="662152" y="1467177"/>
          <a:ext cx="11529848"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72634E0-DEB1-24AC-FE02-0C417A707A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8" name="Rounded Rectangle 7">
            <a:extLst>
              <a:ext uri="{FF2B5EF4-FFF2-40B4-BE49-F238E27FC236}">
                <a16:creationId xmlns:a16="http://schemas.microsoft.com/office/drawing/2014/main" id="{63607C1A-A449-8FC6-7EE0-A178E0592322}"/>
              </a:ext>
            </a:extLst>
          </p:cNvPr>
          <p:cNvSpPr/>
          <p:nvPr/>
        </p:nvSpPr>
        <p:spPr>
          <a:xfrm>
            <a:off x="5232401" y="1335089"/>
            <a:ext cx="3651706" cy="1006475"/>
          </a:xfrm>
          <a:prstGeom prst="roundRect">
            <a:avLst/>
          </a:prstGeom>
          <a:solidFill>
            <a:srgbClr val="EAEDFD"/>
          </a:solidFill>
          <a:ln w="38100">
            <a:solidFill>
              <a:srgbClr val="00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beginning </a:t>
            </a:r>
            <a:r>
              <a:rPr lang="en-US" sz="2000" dirty="0">
                <a:solidFill>
                  <a:schemeClr val="tx1"/>
                </a:solidFill>
                <a:latin typeface="Avenir Book" panose="02000503020000020003" pitchFamily="2" charset="0"/>
              </a:rPr>
              <a:t>of training and removes them later</a:t>
            </a:r>
          </a:p>
        </p:txBody>
      </p:sp>
      <p:cxnSp>
        <p:nvCxnSpPr>
          <p:cNvPr id="9" name="Straight Arrow Connector 8">
            <a:extLst>
              <a:ext uri="{FF2B5EF4-FFF2-40B4-BE49-F238E27FC236}">
                <a16:creationId xmlns:a16="http://schemas.microsoft.com/office/drawing/2014/main" id="{56F26530-2284-DAC5-9E43-3FD2B06C7CF2}"/>
              </a:ext>
            </a:extLst>
          </p:cNvPr>
          <p:cNvCxnSpPr>
            <a:cxnSpLocks/>
          </p:cNvCxnSpPr>
          <p:nvPr/>
        </p:nvCxnSpPr>
        <p:spPr>
          <a:xfrm flipH="1">
            <a:off x="9722734" y="2209153"/>
            <a:ext cx="173620" cy="37200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ECA5C5C-3BE5-9A75-93B8-4BE0C3056839}"/>
              </a:ext>
            </a:extLst>
          </p:cNvPr>
          <p:cNvSpPr/>
          <p:nvPr/>
        </p:nvSpPr>
        <p:spPr>
          <a:xfrm>
            <a:off x="9594935" y="1385888"/>
            <a:ext cx="2498201" cy="823265"/>
          </a:xfrm>
          <a:prstGeom prst="roundRect">
            <a:avLst/>
          </a:prstGeom>
          <a:solidFill>
            <a:srgbClr val="EAEDFD"/>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end</a:t>
            </a:r>
            <a:r>
              <a:rPr lang="en-US" sz="2000" dirty="0">
                <a:solidFill>
                  <a:schemeClr val="tx1"/>
                </a:solidFill>
                <a:latin typeface="Avenir Book" panose="02000503020000020003" pitchFamily="2" charset="0"/>
              </a:rPr>
              <a:t> of training</a:t>
            </a:r>
          </a:p>
        </p:txBody>
      </p:sp>
      <p:cxnSp>
        <p:nvCxnSpPr>
          <p:cNvPr id="17" name="Straight Arrow Connector 16">
            <a:extLst>
              <a:ext uri="{FF2B5EF4-FFF2-40B4-BE49-F238E27FC236}">
                <a16:creationId xmlns:a16="http://schemas.microsoft.com/office/drawing/2014/main" id="{6CF30CF7-7ED8-FE8A-9ADA-95F1B054AA61}"/>
              </a:ext>
            </a:extLst>
          </p:cNvPr>
          <p:cNvCxnSpPr>
            <a:cxnSpLocks/>
          </p:cNvCxnSpPr>
          <p:nvPr/>
        </p:nvCxnSpPr>
        <p:spPr>
          <a:xfrm>
            <a:off x="8077200" y="2341564"/>
            <a:ext cx="696410" cy="679267"/>
          </a:xfrm>
          <a:prstGeom prst="straightConnector1">
            <a:avLst/>
          </a:prstGeom>
          <a:ln w="38100">
            <a:solidFill>
              <a:srgbClr val="00D6FF"/>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7A6D1511-DF88-B97A-8ABB-0425CC7C2D2C}"/>
              </a:ext>
            </a:extLst>
          </p:cNvPr>
          <p:cNvSpPr/>
          <p:nvPr/>
        </p:nvSpPr>
        <p:spPr>
          <a:xfrm>
            <a:off x="685804" y="4920887"/>
            <a:ext cx="11128032" cy="13519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Avenir Book" panose="02000503020000020003" pitchFamily="2" charset="0"/>
              </a:rPr>
              <a:t>CoolDown</a:t>
            </a:r>
            <a:r>
              <a:rPr lang="en-US" sz="3200" dirty="0">
                <a:solidFill>
                  <a:schemeClr val="tx1"/>
                </a:solidFill>
                <a:latin typeface="Avenir Book" panose="02000503020000020003" pitchFamily="2" charset="0"/>
              </a:rPr>
              <a:t> performs better than </a:t>
            </a:r>
            <a:br>
              <a:rPr lang="en-US" sz="3200" dirty="0">
                <a:solidFill>
                  <a:schemeClr val="tx1"/>
                </a:solidFill>
                <a:latin typeface="Avenir Book" panose="02000503020000020003" pitchFamily="2" charset="0"/>
              </a:rPr>
            </a:br>
            <a:r>
              <a:rPr lang="en-US" sz="3200" dirty="0">
                <a:solidFill>
                  <a:schemeClr val="tx1"/>
                </a:solidFill>
                <a:latin typeface="Avenir Book" panose="02000503020000020003" pitchFamily="2" charset="0"/>
              </a:rPr>
              <a:t>fixed-temperature (high or low) sampling.</a:t>
            </a:r>
          </a:p>
        </p:txBody>
      </p:sp>
      <p:sp>
        <p:nvSpPr>
          <p:cNvPr id="22" name="Slide Number Placeholder 21">
            <a:extLst>
              <a:ext uri="{FF2B5EF4-FFF2-40B4-BE49-F238E27FC236}">
                <a16:creationId xmlns:a16="http://schemas.microsoft.com/office/drawing/2014/main" id="{79EB68F5-9606-0BDC-3596-B758F065F5B0}"/>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a:p>
        </p:txBody>
      </p:sp>
    </p:spTree>
    <p:extLst>
      <p:ext uri="{BB962C8B-B14F-4D97-AF65-F5344CB8AC3E}">
        <p14:creationId xmlns:p14="http://schemas.microsoft.com/office/powerpoint/2010/main" val="299725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079D-B057-4DDA-AC80-2FCA15770E6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3DCA870-6CC6-4B7B-8669-B401F7B69BF9}"/>
              </a:ext>
            </a:extLst>
          </p:cNvPr>
          <p:cNvSpPr>
            <a:spLocks noGrp="1"/>
          </p:cNvSpPr>
          <p:nvPr>
            <p:ph idx="1"/>
          </p:nvPr>
        </p:nvSpPr>
        <p:spPr/>
        <p:txBody>
          <a:bodyPr/>
          <a:lstStyle/>
          <a:p>
            <a:r>
              <a:rPr lang="en-US" dirty="0"/>
              <a:t>Two common approaches for dealing with imbalanced data: </a:t>
            </a:r>
          </a:p>
          <a:p>
            <a:pPr lvl="1"/>
            <a:r>
              <a:rPr lang="en-US" dirty="0"/>
              <a:t>Temperature sampling </a:t>
            </a:r>
          </a:p>
          <a:p>
            <a:pPr lvl="1"/>
            <a:r>
              <a:rPr lang="en-US" dirty="0"/>
              <a:t>Scalarization </a:t>
            </a:r>
          </a:p>
          <a:p>
            <a:endParaRPr lang="en-US" dirty="0"/>
          </a:p>
          <a:p>
            <a:r>
              <a:rPr lang="en-US" dirty="0"/>
              <a:t>Despite common perception, these two are not equivalent. </a:t>
            </a:r>
          </a:p>
          <a:p>
            <a:pPr lvl="1"/>
            <a:r>
              <a:rPr lang="en-US" dirty="0"/>
              <a:t>Temperature sampling leads to lower-variance grad estimates </a:t>
            </a:r>
          </a:p>
          <a:p>
            <a:pPr lvl="1"/>
            <a:r>
              <a:rPr lang="en-US" dirty="0"/>
              <a:t>... and faster convergence. </a:t>
            </a:r>
          </a:p>
          <a:p>
            <a:pPr lvl="1"/>
            <a:endParaRPr lang="en-US" dirty="0"/>
          </a:p>
          <a:p>
            <a:r>
              <a:rPr lang="en-US"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OOL</a:t>
            </a:r>
            <a:r>
              <a:rPr lang="en-US" sz="4000"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OWN ❄️</a:t>
            </a:r>
          </a:p>
          <a:p>
            <a:pPr lvl="1"/>
            <a:r>
              <a:rPr lang="en-US" dirty="0"/>
              <a:t>A suggested recipe for imbalanced [pre-]training </a:t>
            </a:r>
          </a:p>
          <a:p>
            <a:endParaRPr lang="en-US" dirty="0"/>
          </a:p>
        </p:txBody>
      </p:sp>
      <p:sp>
        <p:nvSpPr>
          <p:cNvPr id="5" name="Slide Number Placeholder 4">
            <a:extLst>
              <a:ext uri="{FF2B5EF4-FFF2-40B4-BE49-F238E27FC236}">
                <a16:creationId xmlns:a16="http://schemas.microsoft.com/office/drawing/2014/main" id="{C5F67EC2-309D-0698-9D3F-49D629DD7DBC}"/>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a:p>
        </p:txBody>
      </p:sp>
    </p:spTree>
    <p:extLst>
      <p:ext uri="{BB962C8B-B14F-4D97-AF65-F5344CB8AC3E}">
        <p14:creationId xmlns:p14="http://schemas.microsoft.com/office/powerpoint/2010/main" val="350643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A8320-C5F6-B625-8823-7BEC8A4D5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8185D-99EE-AAF9-6554-2B1FD9E31500}"/>
              </a:ext>
            </a:extLst>
          </p:cNvPr>
          <p:cNvSpPr>
            <a:spLocks noGrp="1"/>
          </p:cNvSpPr>
          <p:nvPr>
            <p:ph type="title"/>
          </p:nvPr>
        </p:nvSpPr>
        <p:spPr/>
        <p:txBody>
          <a:bodyPr/>
          <a:lstStyle/>
          <a:p>
            <a:r>
              <a:rPr lang="en-US" dirty="0"/>
              <a:t>Overall conclusions</a:t>
            </a:r>
          </a:p>
        </p:txBody>
      </p:sp>
      <p:sp>
        <p:nvSpPr>
          <p:cNvPr id="3" name="Content Placeholder 2">
            <a:extLst>
              <a:ext uri="{FF2B5EF4-FFF2-40B4-BE49-F238E27FC236}">
                <a16:creationId xmlns:a16="http://schemas.microsoft.com/office/drawing/2014/main" id="{4DEDE15E-5AF0-4EF3-8052-7689D36C1B57}"/>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Effective cutoffs of LLMs are years earlier than reported cutoff.</a:t>
            </a:r>
          </a:p>
          <a:p>
            <a:r>
              <a:rPr lang="en-US" dirty="0"/>
              <a:t>Old data are not removed by deduplication pipelines.</a:t>
            </a:r>
          </a:p>
          <a:p>
            <a:r>
              <a:rPr lang="en-US" dirty="0"/>
              <a:t>Open problem: how should we strike a balance between data coverage and recency? </a:t>
            </a:r>
            <a:br>
              <a:rPr lang="en-US" dirty="0"/>
            </a:br>
            <a:endParaRPr lang="en-US" dirty="0"/>
          </a:p>
          <a:p>
            <a:pPr marL="0" indent="0">
              <a:buNone/>
            </a:pPr>
            <a:r>
              <a:rPr lang="en-US" sz="3600" b="1" dirty="0">
                <a:solidFill>
                  <a:schemeClr val="tx2"/>
                </a:solidFill>
              </a:rPr>
              <a:t>Imbalanced data </a:t>
            </a:r>
            <a:endParaRPr lang="en-US" b="1" dirty="0"/>
          </a:p>
          <a:p>
            <a:r>
              <a:rPr lang="en-US" dirty="0"/>
              <a:t>Resampling is a competitive strategy—better than weighting.  </a:t>
            </a:r>
          </a:p>
          <a:p>
            <a:r>
              <a:rPr lang="en-US" dirty="0"/>
              <a:t>An effective resampling (in quality and speed) requires adaptively adjusting the sampling distribution (temperature).    </a:t>
            </a:r>
          </a:p>
          <a:p>
            <a:endParaRPr lang="en-US" dirty="0"/>
          </a:p>
        </p:txBody>
      </p:sp>
      <p:sp>
        <p:nvSpPr>
          <p:cNvPr id="4" name="Slide Number Placeholder 3">
            <a:extLst>
              <a:ext uri="{FF2B5EF4-FFF2-40B4-BE49-F238E27FC236}">
                <a16:creationId xmlns:a16="http://schemas.microsoft.com/office/drawing/2014/main" id="{40C202B1-A666-2999-6A78-24176DD752E8}"/>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a:p>
        </p:txBody>
      </p:sp>
      <p:pic>
        <p:nvPicPr>
          <p:cNvPr id="5" name="Picture 2">
            <a:extLst>
              <a:ext uri="{FF2B5EF4-FFF2-40B4-BE49-F238E27FC236}">
                <a16:creationId xmlns:a16="http://schemas.microsoft.com/office/drawing/2014/main" id="{AC0750A5-0EDE-AD0A-2E70-1B8BEBD87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69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B092-855D-A646-E980-C16E35C5D0CA}"/>
              </a:ext>
            </a:extLst>
          </p:cNvPr>
          <p:cNvSpPr>
            <a:spLocks noGrp="1"/>
          </p:cNvSpPr>
          <p:nvPr>
            <p:ph type="title"/>
          </p:nvPr>
        </p:nvSpPr>
        <p:spPr/>
        <p:txBody>
          <a:bodyPr/>
          <a:lstStyle/>
          <a:p>
            <a:pPr algn="r"/>
            <a:r>
              <a:rPr lang="en-US" sz="3600" dirty="0"/>
              <a:t>Data! Data! Data! … I can’t make bricks without clay!   </a:t>
            </a:r>
            <a:r>
              <a:rPr lang="en-US" sz="3600" dirty="0">
                <a:solidFill>
                  <a:schemeClr val="bg1"/>
                </a:solidFill>
              </a:rPr>
              <a:t>.</a:t>
            </a:r>
            <a:r>
              <a:rPr lang="en-US" sz="3600" dirty="0"/>
              <a:t>   </a:t>
            </a:r>
            <a:br>
              <a:rPr lang="en-US" sz="3600" dirty="0"/>
            </a:br>
            <a:r>
              <a:rPr lang="en-US" sz="2000" dirty="0"/>
              <a:t>---Sherlock Holmes</a:t>
            </a:r>
          </a:p>
        </p:txBody>
      </p:sp>
      <p:sp>
        <p:nvSpPr>
          <p:cNvPr id="3" name="Content Placeholder 2">
            <a:extLst>
              <a:ext uri="{FF2B5EF4-FFF2-40B4-BE49-F238E27FC236}">
                <a16:creationId xmlns:a16="http://schemas.microsoft.com/office/drawing/2014/main" id="{DECE56CC-1E8C-807F-6CAF-9C09491BBFE2}"/>
              </a:ext>
            </a:extLst>
          </p:cNvPr>
          <p:cNvSpPr>
            <a:spLocks noGrp="1"/>
          </p:cNvSpPr>
          <p:nvPr>
            <p:ph idx="1"/>
          </p:nvPr>
        </p:nvSpPr>
        <p:spPr/>
        <p:txBody>
          <a:bodyPr/>
          <a:lstStyle/>
          <a:p>
            <a:endParaRPr lang="en-US" dirty="0"/>
          </a:p>
          <a:p>
            <a:endParaRPr lang="en-US" dirty="0"/>
          </a:p>
          <a:p>
            <a:r>
              <a:rPr lang="en-US" dirty="0"/>
              <a:t>Understanding data (and how to use it effectively) is difficult but necessary for our progress.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B0F46A5-7BAD-25D9-DBAA-C772F2811AF9}"/>
              </a:ext>
            </a:extLst>
          </p:cNvPr>
          <p:cNvSpPr>
            <a:spLocks noGrp="1"/>
          </p:cNvSpPr>
          <p:nvPr>
            <p:ph type="sldNum" sz="quarter" idx="10"/>
          </p:nvPr>
        </p:nvSpPr>
        <p:spPr/>
        <p:txBody>
          <a:bodyPr/>
          <a:lstStyle/>
          <a:p>
            <a:pPr>
              <a:defRPr/>
            </a:pPr>
            <a:fld id="{0121240C-47AF-2F4D-83B3-CC3EDF50F794}" type="slidenum">
              <a:rPr lang="en-US" smtClean="0"/>
              <a:pPr>
                <a:defRPr/>
              </a:pPr>
              <a:t>66</a:t>
            </a:fld>
            <a:endParaRPr lang="en-US"/>
          </a:p>
        </p:txBody>
      </p:sp>
    </p:spTree>
    <p:extLst>
      <p:ext uri="{BB962C8B-B14F-4D97-AF65-F5344CB8AC3E}">
        <p14:creationId xmlns:p14="http://schemas.microsoft.com/office/powerpoint/2010/main" val="2243653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838200" y="645553"/>
            <a:ext cx="10515600" cy="4662488"/>
          </a:xfrm>
        </p:spPr>
        <p:txBody>
          <a:bodyPr/>
          <a:lstStyle/>
          <a:p>
            <a:pPr marL="0" indent="0">
              <a:buNone/>
            </a:pPr>
            <a:r>
              <a:rPr lang="en-US" sz="2800" i="1"/>
              <a:t>Thanks for wonderful collaborators on these projects: </a:t>
            </a:r>
          </a:p>
          <a:p>
            <a:pPr marL="0" indent="0">
              <a:buNone/>
            </a:pPr>
            <a:endParaRPr lang="en-US" i="1"/>
          </a:p>
          <a:p>
            <a:pPr marL="0" indent="0">
              <a:buNone/>
            </a:pPr>
            <a:endParaRPr lang="en-US" sz="2800" i="1"/>
          </a:p>
          <a:p>
            <a:pPr marL="0" indent="0">
              <a:buNone/>
            </a:pPr>
            <a:endParaRPr lang="en-US" i="1"/>
          </a:p>
          <a:p>
            <a:pPr marL="0" indent="0">
              <a:buNone/>
            </a:pPr>
            <a:endParaRPr lang="en-US" sz="2800" i="1"/>
          </a:p>
          <a:p>
            <a:pPr marL="0" indent="0">
              <a:buNone/>
            </a:pPr>
            <a:endParaRPr lang="en-US" i="1"/>
          </a:p>
          <a:p>
            <a:pPr marL="0" indent="0">
              <a:buNone/>
            </a:pPr>
            <a:endParaRPr lang="en-US" i="1"/>
          </a:p>
          <a:p>
            <a:pPr marL="0" indent="0">
              <a:buNone/>
            </a:pPr>
            <a:endParaRPr lang="en-US" i="1"/>
          </a:p>
          <a:p>
            <a:pPr marL="0" indent="0">
              <a:buNone/>
            </a:pPr>
            <a:endParaRPr lang="en-US" i="1"/>
          </a:p>
          <a:p>
            <a:pPr marL="0" indent="0">
              <a:buNone/>
            </a:pPr>
            <a:r>
              <a:rPr lang="en-US" i="1"/>
              <a:t>Funding: </a:t>
            </a:r>
            <a:endParaRPr lang="en-US" sz="2800" i="1"/>
          </a:p>
          <a:p>
            <a:endParaRPr lang="en-US"/>
          </a:p>
        </p:txBody>
      </p:sp>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fld id="{0121240C-47AF-2F4D-83B3-CC3EDF50F794}" type="slidenum">
              <a:rPr lang="en-US" smtClean="0"/>
              <a:pPr>
                <a:defRPr/>
              </a:pPr>
              <a:t>67</a:t>
            </a:fld>
            <a:endParaRPr lang="en-US"/>
          </a:p>
        </p:txBody>
      </p:sp>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9791984" y="213239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0118" y="1372603"/>
            <a:ext cx="2985519" cy="6227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kari Asai">
            <a:extLst>
              <a:ext uri="{FF2B5EF4-FFF2-40B4-BE49-F238E27FC236}">
                <a16:creationId xmlns:a16="http://schemas.microsoft.com/office/drawing/2014/main" id="{5CD9E743-055B-74DC-9E04-93ED2C5626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2" t="8827" r="12435" b="4566"/>
          <a:stretch/>
        </p:blipFill>
        <p:spPr bwMode="auto">
          <a:xfrm>
            <a:off x="8679468" y="3418506"/>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Goldwater Scholar Alex Mallen aims to make sense of the world — and make a  positive impact — through research in beneficial AI | Allen School News">
            <a:extLst>
              <a:ext uri="{FF2B5EF4-FFF2-40B4-BE49-F238E27FC236}">
                <a16:creationId xmlns:a16="http://schemas.microsoft.com/office/drawing/2014/main" id="{7E35ABDC-8A88-4829-0DDF-607E2A4979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97" t="10625" r="18114" b="28842"/>
          <a:stretch/>
        </p:blipFill>
        <p:spPr bwMode="auto">
          <a:xfrm>
            <a:off x="6197771" y="2101065"/>
            <a:ext cx="983409"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0" name="Picture 10" descr="50+ &quot;Victor Zhong&quot; profiles | LinkedIn">
            <a:extLst>
              <a:ext uri="{FF2B5EF4-FFF2-40B4-BE49-F238E27FC236}">
                <a16:creationId xmlns:a16="http://schemas.microsoft.com/office/drawing/2014/main" id="{788E92D1-FE69-F1F5-3EDA-9238CADBAC4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278" t="5707" r="18454" b="19826"/>
          <a:stretch/>
        </p:blipFill>
        <p:spPr bwMode="auto">
          <a:xfrm>
            <a:off x="9792380" y="3423742"/>
            <a:ext cx="983410" cy="118022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2" name="Picture 12" descr="Rajarshi Das">
            <a:extLst>
              <a:ext uri="{FF2B5EF4-FFF2-40B4-BE49-F238E27FC236}">
                <a16:creationId xmlns:a16="http://schemas.microsoft.com/office/drawing/2014/main" id="{5207BCB4-146A-D1AB-8DCF-F6E7B16160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885" t="14202" r="18873" b="40164"/>
          <a:stretch/>
        </p:blipFill>
        <p:spPr bwMode="auto">
          <a:xfrm>
            <a:off x="8680225" y="2132392"/>
            <a:ext cx="983409" cy="118022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4454" y="5320023"/>
            <a:ext cx="1735238" cy="1006475"/>
          </a:xfrm>
          <a:prstGeom prst="rect">
            <a:avLst/>
          </a:prstGeom>
          <a:noFill/>
          <a:extLst>
            <a:ext uri="{909E8E84-426E-40DD-AFC4-6F175D3DCCD1}">
              <a14:hiddenFill xmlns:a14="http://schemas.microsoft.com/office/drawing/2010/main">
                <a:solidFill>
                  <a:srgbClr val="FFFFFF"/>
                </a:solidFill>
              </a14:hiddenFill>
            </a:ext>
          </a:extLst>
        </p:spPr>
      </p:pic>
      <p:pic>
        <p:nvPicPr>
          <p:cNvPr id="18" name="Google Shape;13;p2">
            <a:extLst>
              <a:ext uri="{FF2B5EF4-FFF2-40B4-BE49-F238E27FC236}">
                <a16:creationId xmlns:a16="http://schemas.microsoft.com/office/drawing/2014/main" id="{B1292935-2685-7222-09FB-18EBDBFDE1D9}"/>
              </a:ext>
            </a:extLst>
          </p:cNvPr>
          <p:cNvPicPr preferRelativeResize="0">
            <a:picLocks noChangeAspect="1"/>
          </p:cNvPicPr>
          <p:nvPr/>
        </p:nvPicPr>
        <p:blipFill>
          <a:blip r:embed="rId10">
            <a:alphaModFix/>
          </a:blip>
          <a:stretch>
            <a:fillRect/>
          </a:stretch>
        </p:blipFill>
        <p:spPr>
          <a:xfrm>
            <a:off x="1624072" y="1414613"/>
            <a:ext cx="2762574" cy="714237"/>
          </a:xfrm>
          <a:prstGeom prst="rect">
            <a:avLst/>
          </a:prstGeom>
          <a:noFill/>
          <a:ln>
            <a:noFill/>
          </a:ln>
        </p:spPr>
      </p:pic>
      <p:pic>
        <p:nvPicPr>
          <p:cNvPr id="5142" name="Picture 22" descr="EleutherAI Releases GPT-NeoX-20B, A 20-billion-parameter AI Language">
            <a:extLst>
              <a:ext uri="{FF2B5EF4-FFF2-40B4-BE49-F238E27FC236}">
                <a16:creationId xmlns:a16="http://schemas.microsoft.com/office/drawing/2014/main" id="{123A9271-A0EF-267D-69EC-2AB96CD8FD5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651" t="28777" r="10560" b="27440"/>
          <a:stretch/>
        </p:blipFill>
        <p:spPr bwMode="auto">
          <a:xfrm>
            <a:off x="5950036" y="1414613"/>
            <a:ext cx="1493738" cy="41819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796" t="25773" r="19947" b="23818"/>
          <a:stretch/>
        </p:blipFill>
        <p:spPr bwMode="auto">
          <a:xfrm>
            <a:off x="7604387" y="5397760"/>
            <a:ext cx="1075081" cy="8993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arc Marone">
            <a:extLst>
              <a:ext uri="{FF2B5EF4-FFF2-40B4-BE49-F238E27FC236}">
                <a16:creationId xmlns:a16="http://schemas.microsoft.com/office/drawing/2014/main" id="{CA02B76D-ED48-CCE3-76E3-B51791F1AB1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8368" t="9236" r="29416" b="39324"/>
          <a:stretch/>
        </p:blipFill>
        <p:spPr bwMode="auto">
          <a:xfrm>
            <a:off x="2475068" y="2225322"/>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8" descr="Benjamin van Durme - Johns Hopkins Whiting School of Engineering">
            <a:extLst>
              <a:ext uri="{FF2B5EF4-FFF2-40B4-BE49-F238E27FC236}">
                <a16:creationId xmlns:a16="http://schemas.microsoft.com/office/drawing/2014/main" id="{94686698-857F-2075-D427-06F3ACE807A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979" t="3100" r="12309" b="3741"/>
          <a:stretch/>
        </p:blipFill>
        <p:spPr bwMode="auto">
          <a:xfrm>
            <a:off x="3556394" y="2225322"/>
            <a:ext cx="985474" cy="119318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46" name="Picture 26" descr="Jack Jingyu Zhang (@jackjingyuzhang) / X">
            <a:extLst>
              <a:ext uri="{FF2B5EF4-FFF2-40B4-BE49-F238E27FC236}">
                <a16:creationId xmlns:a16="http://schemas.microsoft.com/office/drawing/2014/main" id="{5CDF6F78-C7C4-1556-2611-AA6B89BFD60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2907" r="12137" b="7962"/>
          <a:stretch/>
        </p:blipFill>
        <p:spPr bwMode="auto">
          <a:xfrm>
            <a:off x="1380173" y="2220013"/>
            <a:ext cx="983409" cy="120751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Jeffrey Cheng - Duke University | LinkedIn">
            <a:extLst>
              <a:ext uri="{FF2B5EF4-FFF2-40B4-BE49-F238E27FC236}">
                <a16:creationId xmlns:a16="http://schemas.microsoft.com/office/drawing/2014/main" id="{5BB493CC-9FA6-2D34-96F5-9C739594116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6811" t="13765" r="13590"/>
          <a:stretch/>
        </p:blipFill>
        <p:spPr bwMode="auto">
          <a:xfrm>
            <a:off x="868109" y="3518693"/>
            <a:ext cx="965393" cy="1196192"/>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997CD6-1117-6FBB-B7E4-6D55BA70A367}"/>
              </a:ext>
            </a:extLst>
          </p:cNvPr>
          <p:cNvPicPr>
            <a:picLocks noChangeAspect="1"/>
          </p:cNvPicPr>
          <p:nvPr/>
        </p:nvPicPr>
        <p:blipFill rotWithShape="1">
          <a:blip r:embed="rId17"/>
          <a:srcRect l="36460" t="27187" r="25489" b="31179"/>
          <a:stretch/>
        </p:blipFill>
        <p:spPr>
          <a:xfrm rot="5400000">
            <a:off x="1843979" y="3624028"/>
            <a:ext cx="1198306" cy="983409"/>
          </a:xfrm>
          <a:prstGeom prst="rect">
            <a:avLst/>
          </a:prstGeom>
          <a:ln>
            <a:solidFill>
              <a:schemeClr val="tx1">
                <a:lumMod val="50000"/>
              </a:schemeClr>
            </a:solidFill>
          </a:ln>
          <a:effectLst>
            <a:outerShdw blurRad="63500" sx="102000" sy="102000" algn="ctr" rotWithShape="0">
              <a:prstClr val="black">
                <a:alpha val="40000"/>
              </a:prstClr>
            </a:outerShdw>
          </a:effectLst>
        </p:spPr>
      </p:pic>
      <p:pic>
        <p:nvPicPr>
          <p:cNvPr id="3" name="Picture 2" descr="Orion Weller">
            <a:extLst>
              <a:ext uri="{FF2B5EF4-FFF2-40B4-BE49-F238E27FC236}">
                <a16:creationId xmlns:a16="http://schemas.microsoft.com/office/drawing/2014/main" id="{996A16CE-5C1D-BCAA-6DC6-D3DD35C3ED9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6794" t="10775" r="26040" b="28262"/>
          <a:stretch/>
        </p:blipFill>
        <p:spPr bwMode="auto">
          <a:xfrm>
            <a:off x="3025717" y="3507153"/>
            <a:ext cx="983409" cy="1221570"/>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S 601.471/671: Self-supervised Models">
            <a:extLst>
              <a:ext uri="{FF2B5EF4-FFF2-40B4-BE49-F238E27FC236}">
                <a16:creationId xmlns:a16="http://schemas.microsoft.com/office/drawing/2014/main" id="{B877CBDB-C5CA-1459-F51E-D39E832C40B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900" r="8335" b="8855"/>
          <a:stretch/>
        </p:blipFill>
        <p:spPr bwMode="auto">
          <a:xfrm>
            <a:off x="4088431" y="3516580"/>
            <a:ext cx="1004088" cy="1212144"/>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3B2B651-33B1-EF5F-D62A-C3C2697FAA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2666" y="5523607"/>
            <a:ext cx="2041978" cy="64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18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BD3EF-4BF2-931A-29EB-CADAE5378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85164-0B0A-7187-19F6-676ED129CE2D}"/>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ECBF3CB1-0F35-C331-661C-A53496FC40A5}"/>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A ton world data is old. </a:t>
            </a:r>
            <a:br>
              <a:rPr lang="en-US" dirty="0"/>
            </a:br>
            <a:r>
              <a:rPr lang="en-US" dirty="0"/>
              <a:t>How does that impact our models? </a:t>
            </a:r>
            <a:br>
              <a:rPr lang="en-US" dirty="0"/>
            </a:br>
            <a:endParaRPr lang="en-US" dirty="0"/>
          </a:p>
          <a:p>
            <a:endParaRPr lang="en-US" dirty="0"/>
          </a:p>
          <a:p>
            <a:pPr marL="0" indent="0">
              <a:buNone/>
            </a:pPr>
            <a:r>
              <a:rPr lang="en-US" sz="3600" b="1" dirty="0">
                <a:solidFill>
                  <a:schemeClr val="tx2"/>
                </a:solidFill>
              </a:rPr>
              <a:t>Imbalanced data </a:t>
            </a:r>
            <a:endParaRPr lang="en-US" b="1" dirty="0"/>
          </a:p>
          <a:p>
            <a:r>
              <a:rPr lang="en-US" dirty="0"/>
              <a:t>Most data follow a long-tail distribution. </a:t>
            </a:r>
            <a:br>
              <a:rPr lang="en-US" dirty="0"/>
            </a:br>
            <a:r>
              <a:rPr lang="en-US" dirty="0"/>
              <a:t>How should we deal with it? </a:t>
            </a:r>
            <a:br>
              <a:rPr lang="en-US" dirty="0"/>
            </a:br>
            <a:endParaRPr lang="en-US" dirty="0"/>
          </a:p>
        </p:txBody>
      </p:sp>
      <p:sp>
        <p:nvSpPr>
          <p:cNvPr id="4" name="Slide Number Placeholder 3">
            <a:extLst>
              <a:ext uri="{FF2B5EF4-FFF2-40B4-BE49-F238E27FC236}">
                <a16:creationId xmlns:a16="http://schemas.microsoft.com/office/drawing/2014/main" id="{CE315018-595A-4192-B01C-372D97E7422C}"/>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a:p>
        </p:txBody>
      </p:sp>
      <p:pic>
        <p:nvPicPr>
          <p:cNvPr id="5" name="Picture 2">
            <a:extLst>
              <a:ext uri="{FF2B5EF4-FFF2-40B4-BE49-F238E27FC236}">
                <a16:creationId xmlns:a16="http://schemas.microsoft.com/office/drawing/2014/main" id="{FADFB904-FA99-F503-E1CE-F4D54B2E7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0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1EF24-ABB1-901C-C3D0-2BC12A2A1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71BEA-23B0-9D8F-00AC-98A592F09665}"/>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68EA0125-B312-06AF-CEBE-1A5B57009E41}"/>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A ton world data is old. </a:t>
            </a:r>
            <a:br>
              <a:rPr lang="en-US" dirty="0"/>
            </a:br>
            <a:r>
              <a:rPr lang="en-US" dirty="0"/>
              <a:t>How does that impact our models? </a:t>
            </a:r>
            <a:br>
              <a:rPr lang="en-US" dirty="0"/>
            </a:br>
            <a:endParaRPr lang="en-US" dirty="0"/>
          </a:p>
          <a:p>
            <a:endParaRPr lang="en-US" dirty="0"/>
          </a:p>
          <a:p>
            <a:pPr marL="0" indent="0">
              <a:buNone/>
            </a:pPr>
            <a:r>
              <a:rPr lang="en-US" sz="3600" b="1" dirty="0">
                <a:solidFill>
                  <a:schemeClr val="tx2"/>
                </a:solidFill>
              </a:rPr>
              <a:t>Imbalanced data </a:t>
            </a:r>
            <a:endParaRPr lang="en-US" b="1" dirty="0"/>
          </a:p>
          <a:p>
            <a:r>
              <a:rPr lang="en-US" dirty="0"/>
              <a:t>Most data follow a long-tail distribution. </a:t>
            </a:r>
            <a:br>
              <a:rPr lang="en-US" dirty="0"/>
            </a:br>
            <a:r>
              <a:rPr lang="en-US" dirty="0"/>
              <a:t>How should we deal with it? </a:t>
            </a:r>
            <a:br>
              <a:rPr lang="en-US" dirty="0"/>
            </a:br>
            <a:endParaRPr lang="en-US" dirty="0"/>
          </a:p>
        </p:txBody>
      </p:sp>
      <p:sp>
        <p:nvSpPr>
          <p:cNvPr id="4" name="Slide Number Placeholder 3">
            <a:extLst>
              <a:ext uri="{FF2B5EF4-FFF2-40B4-BE49-F238E27FC236}">
                <a16:creationId xmlns:a16="http://schemas.microsoft.com/office/drawing/2014/main" id="{8AB16938-1422-22B8-F5D8-17DBB9D53F32}"/>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a:p>
        </p:txBody>
      </p:sp>
      <p:pic>
        <p:nvPicPr>
          <p:cNvPr id="5" name="Picture 2">
            <a:extLst>
              <a:ext uri="{FF2B5EF4-FFF2-40B4-BE49-F238E27FC236}">
                <a16:creationId xmlns:a16="http://schemas.microsoft.com/office/drawing/2014/main" id="{15120144-4FFB-EBFB-A28B-BA918AA0A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4DB9B4-AB69-C7DE-35BE-DF81E0C2CA48}"/>
              </a:ext>
            </a:extLst>
          </p:cNvPr>
          <p:cNvSpPr/>
          <p:nvPr/>
        </p:nvSpPr>
        <p:spPr>
          <a:xfrm>
            <a:off x="838200" y="3429001"/>
            <a:ext cx="7467600" cy="2514600"/>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21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Knowledge Cutoffs</a:t>
            </a:r>
          </a:p>
        </p:txBody>
      </p:sp>
      <p:sp>
        <p:nvSpPr>
          <p:cNvPr id="3" name="Content Placeholder 2">
            <a:extLst>
              <a:ext uri="{FF2B5EF4-FFF2-40B4-BE49-F238E27FC236}">
                <a16:creationId xmlns:a16="http://schemas.microsoft.com/office/drawing/2014/main" id="{13FE24BD-26A3-99E8-44D4-73243AE8D47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12C04E2-CD8F-2DC4-A0A2-F7C494C36A69}"/>
              </a:ext>
            </a:extLst>
          </p:cNvPr>
          <p:cNvPicPr>
            <a:picLocks noChangeAspect="1"/>
          </p:cNvPicPr>
          <p:nvPr/>
        </p:nvPicPr>
        <p:blipFill>
          <a:blip r:embed="rId3"/>
          <a:stretch>
            <a:fillRect/>
          </a:stretch>
        </p:blipFill>
        <p:spPr>
          <a:xfrm>
            <a:off x="237780" y="4720867"/>
            <a:ext cx="5858221" cy="179536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F2ABFAB-11F6-D0BF-B9AC-88221CD1A8D8}"/>
              </a:ext>
            </a:extLst>
          </p:cNvPr>
          <p:cNvPicPr>
            <a:picLocks noChangeAspect="1"/>
          </p:cNvPicPr>
          <p:nvPr/>
        </p:nvPicPr>
        <p:blipFill>
          <a:blip r:embed="rId4"/>
          <a:stretch>
            <a:fillRect/>
          </a:stretch>
        </p:blipFill>
        <p:spPr>
          <a:xfrm>
            <a:off x="376485" y="1340495"/>
            <a:ext cx="9261547" cy="1285693"/>
          </a:xfrm>
          <a:prstGeom prst="rect">
            <a:avLst/>
          </a:prstGeom>
        </p:spPr>
      </p:pic>
      <p:pic>
        <p:nvPicPr>
          <p:cNvPr id="9" name="Picture 8">
            <a:extLst>
              <a:ext uri="{FF2B5EF4-FFF2-40B4-BE49-F238E27FC236}">
                <a16:creationId xmlns:a16="http://schemas.microsoft.com/office/drawing/2014/main" id="{9A93BFD2-CB61-DB63-2A6F-8A36A0F7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252485" y="2754776"/>
            <a:ext cx="8701735" cy="1817695"/>
          </a:xfrm>
          <a:prstGeom prst="rect">
            <a:avLst/>
          </a:prstGeom>
        </p:spPr>
      </p:pic>
      <p:pic>
        <p:nvPicPr>
          <p:cNvPr id="11" name="Picture 10">
            <a:extLst>
              <a:ext uri="{FF2B5EF4-FFF2-40B4-BE49-F238E27FC236}">
                <a16:creationId xmlns:a16="http://schemas.microsoft.com/office/drawing/2014/main" id="{4442B037-4227-95FE-41C5-EA455413B206}"/>
              </a:ext>
            </a:extLst>
          </p:cNvPr>
          <p:cNvPicPr>
            <a:picLocks noChangeAspect="1"/>
          </p:cNvPicPr>
          <p:nvPr/>
        </p:nvPicPr>
        <p:blipFill>
          <a:blip r:embed="rId7"/>
          <a:stretch>
            <a:fillRect/>
          </a:stretch>
        </p:blipFill>
        <p:spPr>
          <a:xfrm>
            <a:off x="6264463" y="5130906"/>
            <a:ext cx="5927537" cy="1174644"/>
          </a:xfrm>
          <a:prstGeom prst="rect">
            <a:avLst/>
          </a:prstGeom>
          <a:effectLst>
            <a:outerShdw blurRad="63500" sx="102000" sy="102000" algn="ctr" rotWithShape="0">
              <a:prstClr val="black">
                <a:alpha val="40000"/>
              </a:prstClr>
            </a:outerShdw>
          </a:effectLst>
        </p:spPr>
      </p:pic>
      <p:sp>
        <p:nvSpPr>
          <p:cNvPr id="5" name="Slide Number Placeholder 4">
            <a:extLst>
              <a:ext uri="{FF2B5EF4-FFF2-40B4-BE49-F238E27FC236}">
                <a16:creationId xmlns:a16="http://schemas.microsoft.com/office/drawing/2014/main" id="{B2B6D897-12A9-1D69-D661-A543AD5F5143}"/>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a:p>
        </p:txBody>
      </p:sp>
    </p:spTree>
    <p:extLst>
      <p:ext uri="{BB962C8B-B14F-4D97-AF65-F5344CB8AC3E}">
        <p14:creationId xmlns:p14="http://schemas.microsoft.com/office/powerpoint/2010/main" val="372707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3406</TotalTime>
  <Words>4891</Words>
  <Application>Microsoft Macintosh PowerPoint</Application>
  <PresentationFormat>Widescreen</PresentationFormat>
  <Paragraphs>586</Paragraphs>
  <Slides>67</Slides>
  <Notes>52</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Avenir Book</vt:lpstr>
      <vt:lpstr>Calibri</vt:lpstr>
      <vt:lpstr>Corbel</vt:lpstr>
      <vt:lpstr>Courier New</vt:lpstr>
      <vt:lpstr>Roboto</vt:lpstr>
      <vt:lpstr>Tahoma</vt:lpstr>
      <vt:lpstr>Times New Roman</vt:lpstr>
      <vt:lpstr>Wingdings</vt:lpstr>
      <vt:lpstr>AI2 PPT Theme</vt:lpstr>
      <vt:lpstr>Subtleties about [Pre-]Training Data:  Imbalance and Staleness</vt:lpstr>
      <vt:lpstr>The success we dreamed of</vt:lpstr>
      <vt:lpstr>AI Data is the “new electricity” </vt:lpstr>
      <vt:lpstr>Limits of scaling “laws”</vt:lpstr>
      <vt:lpstr>Our understanding of data remains limited</vt:lpstr>
      <vt:lpstr>Our understanding of data remains limited</vt:lpstr>
      <vt:lpstr>Today</vt:lpstr>
      <vt:lpstr>Today</vt:lpstr>
      <vt:lpstr>Knowledge Cutoffs</vt:lpstr>
      <vt:lpstr>Temporal misalignment: LLMs stale over time</vt:lpstr>
      <vt:lpstr>Dated Data:  Tracing Knowledge Cutoffs in Large Language Models</vt:lpstr>
      <vt:lpstr>Knowledge before the [claimed] cutoff date </vt:lpstr>
      <vt:lpstr>Knowledge before the [claimed] cutoff date </vt:lpstr>
      <vt:lpstr>Effective cutoff == reported cutoffs?</vt:lpstr>
      <vt:lpstr>How do we measure knowledge over time?</vt:lpstr>
      <vt:lpstr>Extracting PPL over time with WIKISPAN</vt:lpstr>
      <vt:lpstr>Extracting PPL over time with WIKISPAN</vt:lpstr>
      <vt:lpstr>C4-derived models on WIKISPAN</vt:lpstr>
      <vt:lpstr>C4-derived models on WIKISPAN</vt:lpstr>
      <vt:lpstr>C4-derived models on WIKISPAN</vt:lpstr>
      <vt:lpstr>C4-derived models on WIKISPAN</vt:lpstr>
      <vt:lpstr>C4-derived models on WIKISPAN</vt:lpstr>
      <vt:lpstr>C4-derived models on WIKISPAN</vt:lpstr>
      <vt:lpstr>Pile-derived models on WIKISPAN</vt:lpstr>
      <vt:lpstr>Pile-derived models on WIKISPAN</vt:lpstr>
      <vt:lpstr>Pile-derived models on WIKISPAN</vt:lpstr>
      <vt:lpstr>PowerPoint Presentation</vt:lpstr>
      <vt:lpstr>Factors contributing to the misalignment between effective and reported cutoff: </vt:lpstr>
      <vt:lpstr>Factors contributing to the misalignment between effective and reported cutoff: </vt:lpstr>
      <vt:lpstr>Pre-training data contain lots of old/stale data </vt:lpstr>
      <vt:lpstr>Prevalence of stale data </vt:lpstr>
      <vt:lpstr>Factors contributing to the misalignment between effective and reported cutoff: </vt:lpstr>
      <vt:lpstr>Deduplication Issues</vt:lpstr>
      <vt:lpstr>Deduplication Issues</vt:lpstr>
      <vt:lpstr>Summary thus far </vt:lpstr>
      <vt:lpstr>Pretraining datasets</vt:lpstr>
      <vt:lpstr>NYTimes</vt:lpstr>
      <vt:lpstr>Today</vt:lpstr>
      <vt:lpstr>Today</vt:lpstr>
      <vt:lpstr>Long-tail of problems:  There are many infrequent concepts/problems </vt:lpstr>
      <vt:lpstr>The long tail of languages</vt:lpstr>
      <vt:lpstr>The long tail of languages</vt:lpstr>
      <vt:lpstr>Upsample or Upweight?  Balanced Training on Heavily Imbalanced Datasets</vt:lpstr>
      <vt:lpstr>Training on a collection of “domains” </vt:lpstr>
      <vt:lpstr>Scalarization (S)</vt:lpstr>
      <vt:lpstr>Temperature Sampling (TS)</vt:lpstr>
      <vt:lpstr>Temperature Sampling vs. Scalarization</vt:lpstr>
      <vt:lpstr>Is Temperature Sampling == Scalarization?</vt:lpstr>
      <vt:lpstr>TS-loss = S-loss</vt:lpstr>
      <vt:lpstr>TS = S, under *full* gradient descent </vt:lpstr>
      <vt:lpstr>TS == S, under *full* gradient descent</vt:lpstr>
      <vt:lpstr>TS gradients have lower variance than S</vt:lpstr>
      <vt:lpstr>TS vs S gradients: empirical evidence </vt:lpstr>
      <vt:lpstr>Summary thus far</vt:lpstr>
      <vt:lpstr>TS vs S: How do they affect my optimization?</vt:lpstr>
      <vt:lpstr>Temperature Sampling’s faster convergence</vt:lpstr>
      <vt:lpstr>Temperature Sampling’s faster convergence</vt:lpstr>
      <vt:lpstr>Summary thus far</vt:lpstr>
      <vt:lpstr>Training on a collection of “domains” </vt:lpstr>
      <vt:lpstr>How should we [pre-]train on imbalanced data?</vt:lpstr>
      <vt:lpstr>How fast/smoothly should we CoolDown? </vt:lpstr>
      <vt:lpstr>Multilingual Language Modeling</vt:lpstr>
      <vt:lpstr>Multilingual Language Modeling</vt:lpstr>
      <vt:lpstr>Summary </vt:lpstr>
      <vt:lpstr>Overall conclusions</vt:lpstr>
      <vt:lpstr>Data! Data! Data! … I can’t make bricks without clay!   .    ---Sherlock Holmes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4</cp:revision>
  <dcterms:created xsi:type="dcterms:W3CDTF">2020-06-18T00:10:56Z</dcterms:created>
  <dcterms:modified xsi:type="dcterms:W3CDTF">2024-11-07T17:04:19Z</dcterms:modified>
</cp:coreProperties>
</file>